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366" r:id="rId4"/>
    <p:sldId id="262" r:id="rId5"/>
    <p:sldId id="308" r:id="rId6"/>
    <p:sldId id="594" r:id="rId7"/>
    <p:sldId id="367" r:id="rId8"/>
    <p:sldId id="386" r:id="rId9"/>
    <p:sldId id="370" r:id="rId10"/>
    <p:sldId id="372" r:id="rId11"/>
    <p:sldId id="385" r:id="rId12"/>
    <p:sldId id="373" r:id="rId13"/>
    <p:sldId id="322" r:id="rId14"/>
    <p:sldId id="391" r:id="rId15"/>
    <p:sldId id="598" r:id="rId16"/>
    <p:sldId id="260" r:id="rId17"/>
    <p:sldId id="592" r:id="rId18"/>
    <p:sldId id="302"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003" autoAdjust="0"/>
    <p:restoredTop sz="94660"/>
  </p:normalViewPr>
  <p:slideViewPr>
    <p:cSldViewPr snapToGrid="0">
      <p:cViewPr varScale="1">
        <p:scale>
          <a:sx n="115" d="100"/>
          <a:sy n="115" d="100"/>
        </p:scale>
        <p:origin x="120" y="3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1E2CD-6BCC-41B5-8980-D18ED3D2E61B}"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682F7-A23F-4631-AF8C-B1E24EB08D9B}" type="slidenum">
              <a:rPr lang="en-US" smtClean="0"/>
              <a:t>‹#›</a:t>
            </a:fld>
            <a:endParaRPr lang="en-US"/>
          </a:p>
        </p:txBody>
      </p:sp>
    </p:spTree>
    <p:extLst>
      <p:ext uri="{BB962C8B-B14F-4D97-AF65-F5344CB8AC3E}">
        <p14:creationId xmlns:p14="http://schemas.microsoft.com/office/powerpoint/2010/main" val="1907919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for surgeons, but for all </a:t>
            </a:r>
            <a:r>
              <a:rPr lang="en-US" dirty="0" err="1"/>
              <a:t>clincians</a:t>
            </a:r>
            <a:r>
              <a:rPr lang="en-US" dirty="0"/>
              <a:t>… because we all need to collaborate with patients and families about how best to take care of them…</a:t>
            </a:r>
          </a:p>
        </p:txBody>
      </p:sp>
      <p:sp>
        <p:nvSpPr>
          <p:cNvPr id="4" name="Slide Number Placeholder 3"/>
          <p:cNvSpPr>
            <a:spLocks noGrp="1"/>
          </p:cNvSpPr>
          <p:nvPr>
            <p:ph type="sldNum" sz="quarter" idx="5"/>
          </p:nvPr>
        </p:nvSpPr>
        <p:spPr/>
        <p:txBody>
          <a:bodyPr/>
          <a:lstStyle/>
          <a:p>
            <a:fld id="{7DDD0C67-279D-4A03-B22C-E53E5BADD2AE}" type="slidenum">
              <a:rPr lang="en-US" smtClean="0"/>
              <a:t>2</a:t>
            </a:fld>
            <a:endParaRPr lang="en-US"/>
          </a:p>
        </p:txBody>
      </p:sp>
    </p:spTree>
    <p:extLst>
      <p:ext uri="{BB962C8B-B14F-4D97-AF65-F5344CB8AC3E}">
        <p14:creationId xmlns:p14="http://schemas.microsoft.com/office/powerpoint/2010/main" val="122692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10 years in my lab we have recorded more than 500 conversations between surgeons and patients</a:t>
            </a:r>
          </a:p>
          <a:p>
            <a:endParaRPr lang="en-US" dirty="0"/>
          </a:p>
          <a:p>
            <a:r>
              <a:rPr lang="en-US" dirty="0"/>
              <a:t>So, how are we doing?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Well, we all do it, pretty much the same way….</a:t>
            </a:r>
          </a:p>
          <a:p>
            <a:endParaRPr lang="en-US" dirty="0"/>
          </a:p>
          <a:p>
            <a:r>
              <a:rPr lang="en-US" baseline="0" dirty="0"/>
              <a:t>We start with an explanation…</a:t>
            </a:r>
          </a:p>
          <a:p>
            <a:r>
              <a:rPr lang="en-US" baseline="0" dirty="0"/>
              <a:t>We talk about the disease – we show films, cat scans – we say, “this is you sliced like bread” – how many people say that? How many people say sliced like ham?  We see ham too…There’s more bread than ham in my dataset…</a:t>
            </a:r>
          </a:p>
          <a:p>
            <a:endParaRPr lang="en-US" baseline="0" dirty="0"/>
          </a:p>
          <a:p>
            <a:r>
              <a:rPr lang="en-US" baseline="0" dirty="0"/>
              <a:t>We say this is your liver and here is a big tumor in it, and I can take it out….  </a:t>
            </a:r>
          </a:p>
          <a:p>
            <a:endParaRPr lang="en-US" baseline="0" dirty="0"/>
          </a:p>
          <a:p>
            <a:r>
              <a:rPr lang="en-US" sz="1200" kern="1200" dirty="0">
                <a:solidFill>
                  <a:schemeClr val="tx1"/>
                </a:solidFill>
                <a:effectLst/>
                <a:latin typeface="+mn-lt"/>
                <a:ea typeface="+mn-ea"/>
                <a:cs typeface="+mn-cs"/>
              </a:rPr>
              <a:t>We say, this</a:t>
            </a:r>
            <a:r>
              <a:rPr lang="en-US" sz="1200" kern="1200" baseline="0" dirty="0">
                <a:solidFill>
                  <a:schemeClr val="tx1"/>
                </a:solidFill>
                <a:effectLst/>
                <a:latin typeface="+mn-lt"/>
                <a:ea typeface="+mn-ea"/>
                <a:cs typeface="+mn-cs"/>
              </a:rPr>
              <a:t> is</a:t>
            </a:r>
            <a:r>
              <a:rPr lang="en-US" sz="1200" kern="1200" dirty="0">
                <a:solidFill>
                  <a:schemeClr val="tx1"/>
                </a:solidFill>
                <a:effectLst/>
                <a:latin typeface="+mn-lt"/>
                <a:ea typeface="+mn-ea"/>
                <a:cs typeface="+mn-cs"/>
              </a:rPr>
              <a:t> your problem and this is the operation I have to fix it.  </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though we go on to talk about whether we should do that – perhaps the problem is too broken to fix, or not broken enough, or there are risks, and you won’t be the same after surgery.  </a:t>
            </a:r>
            <a:endParaRPr lang="en-US" dirty="0"/>
          </a:p>
          <a:p>
            <a:endParaRPr lang="en-US" dirty="0"/>
          </a:p>
          <a:p>
            <a:r>
              <a:rPr lang="en-US" sz="1200" kern="1200" dirty="0">
                <a:solidFill>
                  <a:schemeClr val="tx1"/>
                </a:solidFill>
                <a:effectLst/>
                <a:latin typeface="+mn-lt"/>
                <a:ea typeface="+mn-ea"/>
                <a:cs typeface="+mn-cs"/>
              </a:rPr>
              <a:t>We spend a ton of time describing </a:t>
            </a:r>
            <a:r>
              <a:rPr lang="en-US" sz="1200" b="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and we rarely explain </a:t>
            </a:r>
            <a:r>
              <a:rPr lang="en-US" sz="1200" b="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4F638A1-BA01-4A6E-AF7F-5A8336DA1A67}" type="slidenum">
              <a:rPr lang="en-US" smtClean="0"/>
              <a:t>7</a:t>
            </a:fld>
            <a:endParaRPr lang="en-US"/>
          </a:p>
        </p:txBody>
      </p:sp>
    </p:spTree>
    <p:extLst>
      <p:ext uri="{BB962C8B-B14F-4D97-AF65-F5344CB8AC3E}">
        <p14:creationId xmlns:p14="http://schemas.microsoft.com/office/powerpoint/2010/main" val="2568989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un-edited data from my lab, this</a:t>
            </a:r>
            <a:r>
              <a:rPr lang="en-US" baseline="0" dirty="0"/>
              <a:t> is a surgeon working really hard to very brilliantly describe a </a:t>
            </a:r>
            <a:r>
              <a:rPr lang="en-US" baseline="0" dirty="0" err="1"/>
              <a:t>whipple</a:t>
            </a:r>
            <a:endParaRPr lang="en-US" baseline="0" dirty="0"/>
          </a:p>
          <a:p>
            <a:endParaRPr lang="en-US" baseline="0" dirty="0"/>
          </a:p>
          <a:p>
            <a:r>
              <a:rPr lang="en-US" dirty="0"/>
              <a:t>… and</a:t>
            </a:r>
            <a:r>
              <a:rPr lang="en-US" baseline="0" dirty="0"/>
              <a:t> I want to be clear that this is typical, we all do this…. As if it were very important</a:t>
            </a:r>
            <a:endParaRPr lang="en-US" dirty="0"/>
          </a:p>
          <a:p>
            <a:endParaRPr lang="en-US" dirty="0"/>
          </a:p>
          <a:p>
            <a:r>
              <a:rPr lang="en-US" dirty="0"/>
              <a:t>But it’s</a:t>
            </a:r>
            <a:r>
              <a:rPr lang="en-US" baseline="0" dirty="0"/>
              <a:t> not so clear to me that this is the kind of information that a) patients can absorb or b) it will help them make a decision….</a:t>
            </a:r>
          </a:p>
          <a:p>
            <a:endParaRPr lang="en-US" baseline="0" dirty="0"/>
          </a:p>
          <a:p>
            <a:r>
              <a:rPr lang="en-US" sz="1200" kern="1200" dirty="0">
                <a:solidFill>
                  <a:schemeClr val="tx1"/>
                </a:solidFill>
                <a:effectLst/>
                <a:latin typeface="+mn-lt"/>
                <a:ea typeface="+mn-ea"/>
                <a:cs typeface="+mn-cs"/>
              </a:rPr>
              <a:t>It’s like if your plumber came to fix your toilet and spent the</a:t>
            </a:r>
            <a:r>
              <a:rPr lang="en-US" sz="1200" kern="1200" baseline="0" dirty="0">
                <a:solidFill>
                  <a:schemeClr val="tx1"/>
                </a:solidFill>
                <a:effectLst/>
                <a:latin typeface="+mn-lt"/>
                <a:ea typeface="+mn-ea"/>
                <a:cs typeface="+mn-cs"/>
              </a:rPr>
              <a:t> majority</a:t>
            </a:r>
            <a:r>
              <a:rPr lang="en-US" sz="1200" kern="1200" dirty="0">
                <a:solidFill>
                  <a:schemeClr val="tx1"/>
                </a:solidFill>
                <a:effectLst/>
                <a:latin typeface="+mn-lt"/>
                <a:ea typeface="+mn-ea"/>
                <a:cs typeface="+mn-cs"/>
              </a:rPr>
              <a:t> of his time explaining to you how all those little parts in the back worked and how he might repair them.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I can imagine some people might want to know how their toilet works this type</a:t>
            </a:r>
            <a:r>
              <a:rPr lang="en-US" sz="1200" kern="1200" baseline="0" dirty="0">
                <a:solidFill>
                  <a:schemeClr val="tx1"/>
                </a:solidFill>
                <a:effectLst/>
                <a:latin typeface="+mn-lt"/>
                <a:ea typeface="+mn-ea"/>
                <a:cs typeface="+mn-cs"/>
              </a:rPr>
              <a:t> of information will not</a:t>
            </a:r>
            <a:r>
              <a:rPr lang="en-US" sz="1200" kern="1200" dirty="0">
                <a:solidFill>
                  <a:schemeClr val="tx1"/>
                </a:solidFill>
                <a:effectLst/>
                <a:latin typeface="+mn-lt"/>
                <a:ea typeface="+mn-ea"/>
                <a:cs typeface="+mn-cs"/>
              </a:rPr>
              <a:t> help</a:t>
            </a:r>
            <a:r>
              <a:rPr lang="en-US" sz="1200" kern="1200" baseline="0" dirty="0">
                <a:solidFill>
                  <a:schemeClr val="tx1"/>
                </a:solidFill>
                <a:effectLst/>
                <a:latin typeface="+mn-lt"/>
                <a:ea typeface="+mn-ea"/>
                <a:cs typeface="+mn-cs"/>
              </a:rPr>
              <a:t> you decide what to do…. because if you are going to get your toilet fixed your plumber dam well needs to tell you</a:t>
            </a:r>
            <a:r>
              <a:rPr lang="en-US" sz="1200" kern="1200" dirty="0">
                <a:solidFill>
                  <a:schemeClr val="tx1"/>
                </a:solidFill>
                <a:effectLst/>
                <a:latin typeface="+mn-lt"/>
                <a:ea typeface="+mn-ea"/>
                <a:cs typeface="+mn-cs"/>
              </a:rPr>
              <a:t> how well it is</a:t>
            </a:r>
            <a:r>
              <a:rPr lang="en-US" sz="1200" kern="1200" baseline="0" dirty="0">
                <a:solidFill>
                  <a:schemeClr val="tx1"/>
                </a:solidFill>
                <a:effectLst/>
                <a:latin typeface="+mn-lt"/>
                <a:ea typeface="+mn-ea"/>
                <a:cs typeface="+mn-cs"/>
              </a:rPr>
              <a:t> going to</a:t>
            </a:r>
            <a:r>
              <a:rPr lang="en-US" sz="1200" kern="1200" dirty="0">
                <a:solidFill>
                  <a:schemeClr val="tx1"/>
                </a:solidFill>
                <a:effectLst/>
                <a:latin typeface="+mn-lt"/>
                <a:ea typeface="+mn-ea"/>
                <a:cs typeface="+mn-cs"/>
              </a:rPr>
              <a:t> work, how long its</a:t>
            </a:r>
            <a:r>
              <a:rPr lang="en-US" sz="1200" kern="1200" baseline="0" dirty="0">
                <a:solidFill>
                  <a:schemeClr val="tx1"/>
                </a:solidFill>
                <a:effectLst/>
                <a:latin typeface="+mn-lt"/>
                <a:ea typeface="+mn-ea"/>
                <a:cs typeface="+mn-cs"/>
              </a:rPr>
              <a:t> going to</a:t>
            </a:r>
            <a:r>
              <a:rPr lang="en-US" sz="1200" kern="1200" dirty="0">
                <a:solidFill>
                  <a:schemeClr val="tx1"/>
                </a:solidFill>
                <a:effectLst/>
                <a:latin typeface="+mn-lt"/>
                <a:ea typeface="+mn-ea"/>
                <a:cs typeface="+mn-cs"/>
              </a:rPr>
              <a:t> last and what’s it going to cost.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Rather</a:t>
            </a:r>
            <a:r>
              <a:rPr lang="en-US" sz="1200" kern="1200" baseline="0" dirty="0">
                <a:solidFill>
                  <a:schemeClr val="tx1"/>
                </a:solidFill>
                <a:effectLst/>
                <a:latin typeface="+mn-lt"/>
                <a:ea typeface="+mn-ea"/>
                <a:cs typeface="+mn-cs"/>
              </a:rPr>
              <a:t> than telling people what we are going to do in the operating room, we need to tell them what we are hoping to achieve if we operate</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4E7D20-D584-4CAD-A48B-0F3C5D4D73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53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often start an operation by asking the medical student</a:t>
            </a:r>
            <a:r>
              <a:rPr lang="en-US" baseline="0" dirty="0"/>
              <a:t> or the resident “why are we doing this case?”</a:t>
            </a:r>
          </a:p>
          <a:p>
            <a:endParaRPr lang="en-US" baseline="0" dirty="0"/>
          </a:p>
          <a:p>
            <a:r>
              <a:rPr lang="en-US" baseline="0" dirty="0"/>
              <a:t>And invariably they will say “there’s a blockage” or “this aneurysm meets criteria”… I keep asking but …. It often takes a long time to get to “prevent limb loss”  or “to make her feel better”</a:t>
            </a:r>
          </a:p>
          <a:p>
            <a:endParaRPr lang="en-US" baseline="0" dirty="0"/>
          </a:p>
          <a:p>
            <a:r>
              <a:rPr lang="en-US" baseline="0" dirty="0"/>
              <a:t>Somehow we have internalized this notion of fixing to the point where we have forgotten about the person attached to it….</a:t>
            </a:r>
          </a:p>
          <a:p>
            <a:endParaRPr lang="en-US" baseline="0" dirty="0"/>
          </a:p>
          <a:p>
            <a:r>
              <a:rPr lang="en-US" baseline="0" dirty="0"/>
              <a:t>[[play vid]]]</a:t>
            </a:r>
          </a:p>
          <a:p>
            <a:endParaRPr lang="en-US" baseline="0" dirty="0"/>
          </a:p>
          <a:p>
            <a:r>
              <a:rPr lang="en-US" baseline="0" dirty="0"/>
              <a:t>For those of you who have not seen this, the anesthesia bear gets more and more upset…. She asks more about the patient and receives few answers… finally the surgeon says “she has something I have not seen before, asystole….”</a:t>
            </a:r>
          </a:p>
          <a:p>
            <a:endParaRPr lang="en-US" baseline="0" dirty="0"/>
          </a:p>
          <a:p>
            <a:r>
              <a:rPr lang="en-US" baseline="0" dirty="0"/>
              <a:t>And it’s really funny…. But the reason it’s funny is because there is truth behind it….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542046-F672-41FC-A7BB-D65531A092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004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CA14CA-F79B-4346-8F0F-92254F7B69F5}" type="slidenum">
              <a:rPr lang="en-US" smtClean="0"/>
              <a:t>13</a:t>
            </a:fld>
            <a:endParaRPr lang="en-US"/>
          </a:p>
        </p:txBody>
      </p:sp>
    </p:spTree>
    <p:extLst>
      <p:ext uri="{BB962C8B-B14F-4D97-AF65-F5344CB8AC3E}">
        <p14:creationId xmlns:p14="http://schemas.microsoft.com/office/powerpoint/2010/main" val="355837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so very much, this is truly an honor.</a:t>
            </a:r>
          </a:p>
        </p:txBody>
      </p:sp>
      <p:sp>
        <p:nvSpPr>
          <p:cNvPr id="4" name="Slide Number Placeholder 3"/>
          <p:cNvSpPr>
            <a:spLocks noGrp="1"/>
          </p:cNvSpPr>
          <p:nvPr>
            <p:ph type="sldNum" sz="quarter" idx="10"/>
          </p:nvPr>
        </p:nvSpPr>
        <p:spPr/>
        <p:txBody>
          <a:bodyPr/>
          <a:lstStyle/>
          <a:p>
            <a:fld id="{C5CA14CA-F79B-4346-8F0F-92254F7B69F5}" type="slidenum">
              <a:rPr lang="en-US" smtClean="0"/>
              <a:t>18</a:t>
            </a:fld>
            <a:endParaRPr lang="en-US"/>
          </a:p>
        </p:txBody>
      </p:sp>
    </p:spTree>
    <p:extLst>
      <p:ext uri="{BB962C8B-B14F-4D97-AF65-F5344CB8AC3E}">
        <p14:creationId xmlns:p14="http://schemas.microsoft.com/office/powerpoint/2010/main" val="2095913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Dr. </a:t>
            </a:r>
            <a:r>
              <a:rPr lang="en-US" sz="1200" dirty="0" err="1"/>
              <a:t>Schwarze</a:t>
            </a:r>
            <a:r>
              <a:rPr lang="en-US" sz="1200" dirty="0"/>
              <a:t> will discuss her empirical work on patient-surgeon communication, including exploration of surgical informed consent, shared decision making and interventional strategies to support surgeon-patient communication.</a:t>
            </a:r>
            <a:endParaRPr lang="en-US" dirty="0"/>
          </a:p>
        </p:txBody>
      </p:sp>
      <p:sp>
        <p:nvSpPr>
          <p:cNvPr id="4" name="Slide Number Placeholder 3"/>
          <p:cNvSpPr>
            <a:spLocks noGrp="1"/>
          </p:cNvSpPr>
          <p:nvPr>
            <p:ph type="sldNum" sz="quarter" idx="10"/>
          </p:nvPr>
        </p:nvSpPr>
        <p:spPr/>
        <p:txBody>
          <a:bodyPr/>
          <a:lstStyle/>
          <a:p>
            <a:fld id="{104E7D20-D584-4CAD-A48B-0F3C5D4D7323}" type="slidenum">
              <a:rPr lang="en-US" smtClean="0"/>
              <a:t>19</a:t>
            </a:fld>
            <a:endParaRPr lang="en-US"/>
          </a:p>
        </p:txBody>
      </p:sp>
    </p:spTree>
    <p:extLst>
      <p:ext uri="{BB962C8B-B14F-4D97-AF65-F5344CB8AC3E}">
        <p14:creationId xmlns:p14="http://schemas.microsoft.com/office/powerpoint/2010/main" val="905353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55BD-06A5-D32E-FDFC-550C68EEF6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61D0AC-06B2-3401-B6C5-6A27A2B55C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E0D568-FE31-84D8-F201-8649687A564A}"/>
              </a:ext>
            </a:extLst>
          </p:cNvPr>
          <p:cNvSpPr>
            <a:spLocks noGrp="1"/>
          </p:cNvSpPr>
          <p:nvPr>
            <p:ph type="dt" sz="half" idx="10"/>
          </p:nvPr>
        </p:nvSpPr>
        <p:spPr/>
        <p:txBody>
          <a:bodyPr/>
          <a:lstStyle/>
          <a:p>
            <a:fld id="{72695B33-571C-4563-B928-6684BC612855}" type="datetimeFigureOut">
              <a:rPr lang="en-US" smtClean="0"/>
              <a:t>11/13/2023</a:t>
            </a:fld>
            <a:endParaRPr lang="en-US"/>
          </a:p>
        </p:txBody>
      </p:sp>
      <p:sp>
        <p:nvSpPr>
          <p:cNvPr id="5" name="Footer Placeholder 4">
            <a:extLst>
              <a:ext uri="{FF2B5EF4-FFF2-40B4-BE49-F238E27FC236}">
                <a16:creationId xmlns:a16="http://schemas.microsoft.com/office/drawing/2014/main" id="{7F15C646-7347-65FB-714A-40AB972A17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597BA-03DE-D817-ABE9-2A035B35391A}"/>
              </a:ext>
            </a:extLst>
          </p:cNvPr>
          <p:cNvSpPr>
            <a:spLocks noGrp="1"/>
          </p:cNvSpPr>
          <p:nvPr>
            <p:ph type="sldNum" sz="quarter" idx="12"/>
          </p:nvPr>
        </p:nvSpPr>
        <p:spPr/>
        <p:txBody>
          <a:bodyPr/>
          <a:lstStyle/>
          <a:p>
            <a:fld id="{FB6DAC99-D56B-4122-9C00-5C948B8CDACE}" type="slidenum">
              <a:rPr lang="en-US" smtClean="0"/>
              <a:t>‹#›</a:t>
            </a:fld>
            <a:endParaRPr lang="en-US"/>
          </a:p>
        </p:txBody>
      </p:sp>
    </p:spTree>
    <p:extLst>
      <p:ext uri="{BB962C8B-B14F-4D97-AF65-F5344CB8AC3E}">
        <p14:creationId xmlns:p14="http://schemas.microsoft.com/office/powerpoint/2010/main" val="2636015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74182-A9B4-2B4D-93C8-4908D65D6D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C3288E-40AA-0FA6-5156-0DB28C5FFC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1298D-C4E3-E942-7F01-8132E5FAB858}"/>
              </a:ext>
            </a:extLst>
          </p:cNvPr>
          <p:cNvSpPr>
            <a:spLocks noGrp="1"/>
          </p:cNvSpPr>
          <p:nvPr>
            <p:ph type="dt" sz="half" idx="10"/>
          </p:nvPr>
        </p:nvSpPr>
        <p:spPr/>
        <p:txBody>
          <a:bodyPr/>
          <a:lstStyle/>
          <a:p>
            <a:fld id="{72695B33-571C-4563-B928-6684BC612855}" type="datetimeFigureOut">
              <a:rPr lang="en-US" smtClean="0"/>
              <a:t>11/13/2023</a:t>
            </a:fld>
            <a:endParaRPr lang="en-US"/>
          </a:p>
        </p:txBody>
      </p:sp>
      <p:sp>
        <p:nvSpPr>
          <p:cNvPr id="5" name="Footer Placeholder 4">
            <a:extLst>
              <a:ext uri="{FF2B5EF4-FFF2-40B4-BE49-F238E27FC236}">
                <a16:creationId xmlns:a16="http://schemas.microsoft.com/office/drawing/2014/main" id="{7FEAA913-57B3-4802-679B-CD9A4429DA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3CE82-F667-9242-B354-3D312B628E68}"/>
              </a:ext>
            </a:extLst>
          </p:cNvPr>
          <p:cNvSpPr>
            <a:spLocks noGrp="1"/>
          </p:cNvSpPr>
          <p:nvPr>
            <p:ph type="sldNum" sz="quarter" idx="12"/>
          </p:nvPr>
        </p:nvSpPr>
        <p:spPr/>
        <p:txBody>
          <a:bodyPr/>
          <a:lstStyle/>
          <a:p>
            <a:fld id="{FB6DAC99-D56B-4122-9C00-5C948B8CDACE}" type="slidenum">
              <a:rPr lang="en-US" smtClean="0"/>
              <a:t>‹#›</a:t>
            </a:fld>
            <a:endParaRPr lang="en-US"/>
          </a:p>
        </p:txBody>
      </p:sp>
    </p:spTree>
    <p:extLst>
      <p:ext uri="{BB962C8B-B14F-4D97-AF65-F5344CB8AC3E}">
        <p14:creationId xmlns:p14="http://schemas.microsoft.com/office/powerpoint/2010/main" val="3460047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B1D78-8E62-1179-CF40-0231AAEF8F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9BEF9D-B366-5F50-8464-9292C74C11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D1989-B945-7A40-4E69-0C6A8B152A0C}"/>
              </a:ext>
            </a:extLst>
          </p:cNvPr>
          <p:cNvSpPr>
            <a:spLocks noGrp="1"/>
          </p:cNvSpPr>
          <p:nvPr>
            <p:ph type="dt" sz="half" idx="10"/>
          </p:nvPr>
        </p:nvSpPr>
        <p:spPr/>
        <p:txBody>
          <a:bodyPr/>
          <a:lstStyle/>
          <a:p>
            <a:fld id="{72695B33-571C-4563-B928-6684BC612855}" type="datetimeFigureOut">
              <a:rPr lang="en-US" smtClean="0"/>
              <a:t>11/13/2023</a:t>
            </a:fld>
            <a:endParaRPr lang="en-US"/>
          </a:p>
        </p:txBody>
      </p:sp>
      <p:sp>
        <p:nvSpPr>
          <p:cNvPr id="5" name="Footer Placeholder 4">
            <a:extLst>
              <a:ext uri="{FF2B5EF4-FFF2-40B4-BE49-F238E27FC236}">
                <a16:creationId xmlns:a16="http://schemas.microsoft.com/office/drawing/2014/main" id="{2B197EEA-A9A3-BF59-49BD-945F5E9AD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6E905-62AE-7EF6-9091-666F04F7E9E2}"/>
              </a:ext>
            </a:extLst>
          </p:cNvPr>
          <p:cNvSpPr>
            <a:spLocks noGrp="1"/>
          </p:cNvSpPr>
          <p:nvPr>
            <p:ph type="sldNum" sz="quarter" idx="12"/>
          </p:nvPr>
        </p:nvSpPr>
        <p:spPr/>
        <p:txBody>
          <a:bodyPr/>
          <a:lstStyle/>
          <a:p>
            <a:fld id="{FB6DAC99-D56B-4122-9C00-5C948B8CDACE}" type="slidenum">
              <a:rPr lang="en-US" smtClean="0"/>
              <a:t>‹#›</a:t>
            </a:fld>
            <a:endParaRPr lang="en-US"/>
          </a:p>
        </p:txBody>
      </p:sp>
    </p:spTree>
    <p:extLst>
      <p:ext uri="{BB962C8B-B14F-4D97-AF65-F5344CB8AC3E}">
        <p14:creationId xmlns:p14="http://schemas.microsoft.com/office/powerpoint/2010/main" val="2568536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72FD-E12F-42EF-DAAC-D737C363A6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DF261-158C-CFC4-B0DA-A05CF810C8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21BC4-B499-C90F-372B-4941010F30A7}"/>
              </a:ext>
            </a:extLst>
          </p:cNvPr>
          <p:cNvSpPr>
            <a:spLocks noGrp="1"/>
          </p:cNvSpPr>
          <p:nvPr>
            <p:ph type="dt" sz="half" idx="10"/>
          </p:nvPr>
        </p:nvSpPr>
        <p:spPr/>
        <p:txBody>
          <a:bodyPr/>
          <a:lstStyle/>
          <a:p>
            <a:fld id="{72695B33-571C-4563-B928-6684BC612855}" type="datetimeFigureOut">
              <a:rPr lang="en-US" smtClean="0"/>
              <a:t>11/13/2023</a:t>
            </a:fld>
            <a:endParaRPr lang="en-US"/>
          </a:p>
        </p:txBody>
      </p:sp>
      <p:sp>
        <p:nvSpPr>
          <p:cNvPr id="5" name="Footer Placeholder 4">
            <a:extLst>
              <a:ext uri="{FF2B5EF4-FFF2-40B4-BE49-F238E27FC236}">
                <a16:creationId xmlns:a16="http://schemas.microsoft.com/office/drawing/2014/main" id="{AA922144-92E3-A69C-6438-AC6BD4B0B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B7EB-ED4C-212E-C0DE-811048A9C9B4}"/>
              </a:ext>
            </a:extLst>
          </p:cNvPr>
          <p:cNvSpPr>
            <a:spLocks noGrp="1"/>
          </p:cNvSpPr>
          <p:nvPr>
            <p:ph type="sldNum" sz="quarter" idx="12"/>
          </p:nvPr>
        </p:nvSpPr>
        <p:spPr/>
        <p:txBody>
          <a:bodyPr/>
          <a:lstStyle/>
          <a:p>
            <a:fld id="{FB6DAC99-D56B-4122-9C00-5C948B8CDACE}" type="slidenum">
              <a:rPr lang="en-US" smtClean="0"/>
              <a:t>‹#›</a:t>
            </a:fld>
            <a:endParaRPr lang="en-US"/>
          </a:p>
        </p:txBody>
      </p:sp>
    </p:spTree>
    <p:extLst>
      <p:ext uri="{BB962C8B-B14F-4D97-AF65-F5344CB8AC3E}">
        <p14:creationId xmlns:p14="http://schemas.microsoft.com/office/powerpoint/2010/main" val="179274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96F2-889E-7510-0B52-C1144E61B2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95A930-FDAE-C3D4-E9EF-5BE6738AE8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BA0C8D-57C4-4904-C296-642CA314EA0B}"/>
              </a:ext>
            </a:extLst>
          </p:cNvPr>
          <p:cNvSpPr>
            <a:spLocks noGrp="1"/>
          </p:cNvSpPr>
          <p:nvPr>
            <p:ph type="dt" sz="half" idx="10"/>
          </p:nvPr>
        </p:nvSpPr>
        <p:spPr/>
        <p:txBody>
          <a:bodyPr/>
          <a:lstStyle/>
          <a:p>
            <a:fld id="{72695B33-571C-4563-B928-6684BC612855}" type="datetimeFigureOut">
              <a:rPr lang="en-US" smtClean="0"/>
              <a:t>11/13/2023</a:t>
            </a:fld>
            <a:endParaRPr lang="en-US"/>
          </a:p>
        </p:txBody>
      </p:sp>
      <p:sp>
        <p:nvSpPr>
          <p:cNvPr id="5" name="Footer Placeholder 4">
            <a:extLst>
              <a:ext uri="{FF2B5EF4-FFF2-40B4-BE49-F238E27FC236}">
                <a16:creationId xmlns:a16="http://schemas.microsoft.com/office/drawing/2014/main" id="{8B69C7C3-FE13-C4D9-1245-526D072D0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872A7-3DF9-A92D-59F5-AD1AA1B15A6E}"/>
              </a:ext>
            </a:extLst>
          </p:cNvPr>
          <p:cNvSpPr>
            <a:spLocks noGrp="1"/>
          </p:cNvSpPr>
          <p:nvPr>
            <p:ph type="sldNum" sz="quarter" idx="12"/>
          </p:nvPr>
        </p:nvSpPr>
        <p:spPr/>
        <p:txBody>
          <a:bodyPr/>
          <a:lstStyle/>
          <a:p>
            <a:fld id="{FB6DAC99-D56B-4122-9C00-5C948B8CDACE}" type="slidenum">
              <a:rPr lang="en-US" smtClean="0"/>
              <a:t>‹#›</a:t>
            </a:fld>
            <a:endParaRPr lang="en-US"/>
          </a:p>
        </p:txBody>
      </p:sp>
    </p:spTree>
    <p:extLst>
      <p:ext uri="{BB962C8B-B14F-4D97-AF65-F5344CB8AC3E}">
        <p14:creationId xmlns:p14="http://schemas.microsoft.com/office/powerpoint/2010/main" val="169985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49779-15B3-17A7-094C-403C47E961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54CE42-114B-7B69-6350-F987809C27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FFB300-DC6B-678D-1A12-55A301C204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808A0D-85A2-5616-6A6E-8EAB03E6CDD6}"/>
              </a:ext>
            </a:extLst>
          </p:cNvPr>
          <p:cNvSpPr>
            <a:spLocks noGrp="1"/>
          </p:cNvSpPr>
          <p:nvPr>
            <p:ph type="dt" sz="half" idx="10"/>
          </p:nvPr>
        </p:nvSpPr>
        <p:spPr/>
        <p:txBody>
          <a:bodyPr/>
          <a:lstStyle/>
          <a:p>
            <a:fld id="{72695B33-571C-4563-B928-6684BC612855}" type="datetimeFigureOut">
              <a:rPr lang="en-US" smtClean="0"/>
              <a:t>11/13/2023</a:t>
            </a:fld>
            <a:endParaRPr lang="en-US"/>
          </a:p>
        </p:txBody>
      </p:sp>
      <p:sp>
        <p:nvSpPr>
          <p:cNvPr id="6" name="Footer Placeholder 5">
            <a:extLst>
              <a:ext uri="{FF2B5EF4-FFF2-40B4-BE49-F238E27FC236}">
                <a16:creationId xmlns:a16="http://schemas.microsoft.com/office/drawing/2014/main" id="{F1B82A65-282A-5F0A-AFAB-55CCB27183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50538-5C1E-5B58-1AC0-6009AAE48283}"/>
              </a:ext>
            </a:extLst>
          </p:cNvPr>
          <p:cNvSpPr>
            <a:spLocks noGrp="1"/>
          </p:cNvSpPr>
          <p:nvPr>
            <p:ph type="sldNum" sz="quarter" idx="12"/>
          </p:nvPr>
        </p:nvSpPr>
        <p:spPr/>
        <p:txBody>
          <a:bodyPr/>
          <a:lstStyle/>
          <a:p>
            <a:fld id="{FB6DAC99-D56B-4122-9C00-5C948B8CDACE}" type="slidenum">
              <a:rPr lang="en-US" smtClean="0"/>
              <a:t>‹#›</a:t>
            </a:fld>
            <a:endParaRPr lang="en-US"/>
          </a:p>
        </p:txBody>
      </p:sp>
    </p:spTree>
    <p:extLst>
      <p:ext uri="{BB962C8B-B14F-4D97-AF65-F5344CB8AC3E}">
        <p14:creationId xmlns:p14="http://schemas.microsoft.com/office/powerpoint/2010/main" val="386371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C9CEB-2C76-E31A-68DF-DFD806C3A3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F555F1-8F0B-A4AA-56CB-11152F64EE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EB4905-E315-33F8-ACA4-6057AC61D1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1B8111-6CDD-2C98-E42A-AC31AF8395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A31E60-AF72-F308-906F-4BFEF98696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EA3AB2-7176-8F6E-E251-CDCDE4A824E3}"/>
              </a:ext>
            </a:extLst>
          </p:cNvPr>
          <p:cNvSpPr>
            <a:spLocks noGrp="1"/>
          </p:cNvSpPr>
          <p:nvPr>
            <p:ph type="dt" sz="half" idx="10"/>
          </p:nvPr>
        </p:nvSpPr>
        <p:spPr/>
        <p:txBody>
          <a:bodyPr/>
          <a:lstStyle/>
          <a:p>
            <a:fld id="{72695B33-571C-4563-B928-6684BC612855}" type="datetimeFigureOut">
              <a:rPr lang="en-US" smtClean="0"/>
              <a:t>11/13/2023</a:t>
            </a:fld>
            <a:endParaRPr lang="en-US"/>
          </a:p>
        </p:txBody>
      </p:sp>
      <p:sp>
        <p:nvSpPr>
          <p:cNvPr id="8" name="Footer Placeholder 7">
            <a:extLst>
              <a:ext uri="{FF2B5EF4-FFF2-40B4-BE49-F238E27FC236}">
                <a16:creationId xmlns:a16="http://schemas.microsoft.com/office/drawing/2014/main" id="{76CFE96D-DED7-4AD4-28B9-15C0082A66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4C483-AB62-0019-227E-3AF2101B4DA1}"/>
              </a:ext>
            </a:extLst>
          </p:cNvPr>
          <p:cNvSpPr>
            <a:spLocks noGrp="1"/>
          </p:cNvSpPr>
          <p:nvPr>
            <p:ph type="sldNum" sz="quarter" idx="12"/>
          </p:nvPr>
        </p:nvSpPr>
        <p:spPr/>
        <p:txBody>
          <a:bodyPr/>
          <a:lstStyle/>
          <a:p>
            <a:fld id="{FB6DAC99-D56B-4122-9C00-5C948B8CDACE}" type="slidenum">
              <a:rPr lang="en-US" smtClean="0"/>
              <a:t>‹#›</a:t>
            </a:fld>
            <a:endParaRPr lang="en-US"/>
          </a:p>
        </p:txBody>
      </p:sp>
    </p:spTree>
    <p:extLst>
      <p:ext uri="{BB962C8B-B14F-4D97-AF65-F5344CB8AC3E}">
        <p14:creationId xmlns:p14="http://schemas.microsoft.com/office/powerpoint/2010/main" val="531292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5595-F3B9-786B-8195-28D45F9A4E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31794E-03D4-0021-02D7-B69A0A212315}"/>
              </a:ext>
            </a:extLst>
          </p:cNvPr>
          <p:cNvSpPr>
            <a:spLocks noGrp="1"/>
          </p:cNvSpPr>
          <p:nvPr>
            <p:ph type="dt" sz="half" idx="10"/>
          </p:nvPr>
        </p:nvSpPr>
        <p:spPr/>
        <p:txBody>
          <a:bodyPr/>
          <a:lstStyle/>
          <a:p>
            <a:fld id="{72695B33-571C-4563-B928-6684BC612855}" type="datetimeFigureOut">
              <a:rPr lang="en-US" smtClean="0"/>
              <a:t>11/13/2023</a:t>
            </a:fld>
            <a:endParaRPr lang="en-US"/>
          </a:p>
        </p:txBody>
      </p:sp>
      <p:sp>
        <p:nvSpPr>
          <p:cNvPr id="4" name="Footer Placeholder 3">
            <a:extLst>
              <a:ext uri="{FF2B5EF4-FFF2-40B4-BE49-F238E27FC236}">
                <a16:creationId xmlns:a16="http://schemas.microsoft.com/office/drawing/2014/main" id="{2E06BEA8-8422-1CD6-2F5A-A748C3CED0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14E049-2F22-79D5-E272-CB21BD75018F}"/>
              </a:ext>
            </a:extLst>
          </p:cNvPr>
          <p:cNvSpPr>
            <a:spLocks noGrp="1"/>
          </p:cNvSpPr>
          <p:nvPr>
            <p:ph type="sldNum" sz="quarter" idx="12"/>
          </p:nvPr>
        </p:nvSpPr>
        <p:spPr/>
        <p:txBody>
          <a:bodyPr/>
          <a:lstStyle/>
          <a:p>
            <a:fld id="{FB6DAC99-D56B-4122-9C00-5C948B8CDACE}" type="slidenum">
              <a:rPr lang="en-US" smtClean="0"/>
              <a:t>‹#›</a:t>
            </a:fld>
            <a:endParaRPr lang="en-US"/>
          </a:p>
        </p:txBody>
      </p:sp>
    </p:spTree>
    <p:extLst>
      <p:ext uri="{BB962C8B-B14F-4D97-AF65-F5344CB8AC3E}">
        <p14:creationId xmlns:p14="http://schemas.microsoft.com/office/powerpoint/2010/main" val="2317507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62BFEA-5F48-2658-E2C9-DAF7D5EE1AF5}"/>
              </a:ext>
            </a:extLst>
          </p:cNvPr>
          <p:cNvSpPr>
            <a:spLocks noGrp="1"/>
          </p:cNvSpPr>
          <p:nvPr>
            <p:ph type="dt" sz="half" idx="10"/>
          </p:nvPr>
        </p:nvSpPr>
        <p:spPr/>
        <p:txBody>
          <a:bodyPr/>
          <a:lstStyle/>
          <a:p>
            <a:fld id="{72695B33-571C-4563-B928-6684BC612855}" type="datetimeFigureOut">
              <a:rPr lang="en-US" smtClean="0"/>
              <a:t>11/13/2023</a:t>
            </a:fld>
            <a:endParaRPr lang="en-US"/>
          </a:p>
        </p:txBody>
      </p:sp>
      <p:sp>
        <p:nvSpPr>
          <p:cNvPr id="3" name="Footer Placeholder 2">
            <a:extLst>
              <a:ext uri="{FF2B5EF4-FFF2-40B4-BE49-F238E27FC236}">
                <a16:creationId xmlns:a16="http://schemas.microsoft.com/office/drawing/2014/main" id="{CB116293-C6B2-1C17-112B-022EC9110C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1CD9B5-808C-9365-6E35-A82BE1D6545E}"/>
              </a:ext>
            </a:extLst>
          </p:cNvPr>
          <p:cNvSpPr>
            <a:spLocks noGrp="1"/>
          </p:cNvSpPr>
          <p:nvPr>
            <p:ph type="sldNum" sz="quarter" idx="12"/>
          </p:nvPr>
        </p:nvSpPr>
        <p:spPr/>
        <p:txBody>
          <a:bodyPr/>
          <a:lstStyle/>
          <a:p>
            <a:fld id="{FB6DAC99-D56B-4122-9C00-5C948B8CDACE}" type="slidenum">
              <a:rPr lang="en-US" smtClean="0"/>
              <a:t>‹#›</a:t>
            </a:fld>
            <a:endParaRPr lang="en-US"/>
          </a:p>
        </p:txBody>
      </p:sp>
    </p:spTree>
    <p:extLst>
      <p:ext uri="{BB962C8B-B14F-4D97-AF65-F5344CB8AC3E}">
        <p14:creationId xmlns:p14="http://schemas.microsoft.com/office/powerpoint/2010/main" val="25743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C1A8-5A60-E466-B73E-EC63BBDB4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DC44D5-0BB3-D69C-3AC9-373710137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04A5D-78A7-3A3D-E729-9C0482F9B2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B61CB-493F-713D-C2CB-0F6BAF494CB3}"/>
              </a:ext>
            </a:extLst>
          </p:cNvPr>
          <p:cNvSpPr>
            <a:spLocks noGrp="1"/>
          </p:cNvSpPr>
          <p:nvPr>
            <p:ph type="dt" sz="half" idx="10"/>
          </p:nvPr>
        </p:nvSpPr>
        <p:spPr/>
        <p:txBody>
          <a:bodyPr/>
          <a:lstStyle/>
          <a:p>
            <a:fld id="{72695B33-571C-4563-B928-6684BC612855}" type="datetimeFigureOut">
              <a:rPr lang="en-US" smtClean="0"/>
              <a:t>11/13/2023</a:t>
            </a:fld>
            <a:endParaRPr lang="en-US"/>
          </a:p>
        </p:txBody>
      </p:sp>
      <p:sp>
        <p:nvSpPr>
          <p:cNvPr id="6" name="Footer Placeholder 5">
            <a:extLst>
              <a:ext uri="{FF2B5EF4-FFF2-40B4-BE49-F238E27FC236}">
                <a16:creationId xmlns:a16="http://schemas.microsoft.com/office/drawing/2014/main" id="{822AC75C-2CD3-2D43-002C-4A6F825FC0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F62778-3724-306F-7D2A-182BFF0AAB9A}"/>
              </a:ext>
            </a:extLst>
          </p:cNvPr>
          <p:cNvSpPr>
            <a:spLocks noGrp="1"/>
          </p:cNvSpPr>
          <p:nvPr>
            <p:ph type="sldNum" sz="quarter" idx="12"/>
          </p:nvPr>
        </p:nvSpPr>
        <p:spPr/>
        <p:txBody>
          <a:bodyPr/>
          <a:lstStyle/>
          <a:p>
            <a:fld id="{FB6DAC99-D56B-4122-9C00-5C948B8CDACE}" type="slidenum">
              <a:rPr lang="en-US" smtClean="0"/>
              <a:t>‹#›</a:t>
            </a:fld>
            <a:endParaRPr lang="en-US"/>
          </a:p>
        </p:txBody>
      </p:sp>
    </p:spTree>
    <p:extLst>
      <p:ext uri="{BB962C8B-B14F-4D97-AF65-F5344CB8AC3E}">
        <p14:creationId xmlns:p14="http://schemas.microsoft.com/office/powerpoint/2010/main" val="3395984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9587-FA62-8998-57CA-5126753870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36FAAA-7E4E-9CF7-74AD-B0341B6031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4AECBA-B0E1-7386-5799-988C7A999F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59BC20-5CB3-2353-34EB-7E26D0A92207}"/>
              </a:ext>
            </a:extLst>
          </p:cNvPr>
          <p:cNvSpPr>
            <a:spLocks noGrp="1"/>
          </p:cNvSpPr>
          <p:nvPr>
            <p:ph type="dt" sz="half" idx="10"/>
          </p:nvPr>
        </p:nvSpPr>
        <p:spPr/>
        <p:txBody>
          <a:bodyPr/>
          <a:lstStyle/>
          <a:p>
            <a:fld id="{72695B33-571C-4563-B928-6684BC612855}" type="datetimeFigureOut">
              <a:rPr lang="en-US" smtClean="0"/>
              <a:t>11/13/2023</a:t>
            </a:fld>
            <a:endParaRPr lang="en-US"/>
          </a:p>
        </p:txBody>
      </p:sp>
      <p:sp>
        <p:nvSpPr>
          <p:cNvPr id="6" name="Footer Placeholder 5">
            <a:extLst>
              <a:ext uri="{FF2B5EF4-FFF2-40B4-BE49-F238E27FC236}">
                <a16:creationId xmlns:a16="http://schemas.microsoft.com/office/drawing/2014/main" id="{5A004107-364F-FD07-B37D-F475B27D5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07F12-D646-E80C-5536-F7AE862DF554}"/>
              </a:ext>
            </a:extLst>
          </p:cNvPr>
          <p:cNvSpPr>
            <a:spLocks noGrp="1"/>
          </p:cNvSpPr>
          <p:nvPr>
            <p:ph type="sldNum" sz="quarter" idx="12"/>
          </p:nvPr>
        </p:nvSpPr>
        <p:spPr/>
        <p:txBody>
          <a:bodyPr/>
          <a:lstStyle/>
          <a:p>
            <a:fld id="{FB6DAC99-D56B-4122-9C00-5C948B8CDACE}" type="slidenum">
              <a:rPr lang="en-US" smtClean="0"/>
              <a:t>‹#›</a:t>
            </a:fld>
            <a:endParaRPr lang="en-US"/>
          </a:p>
        </p:txBody>
      </p:sp>
    </p:spTree>
    <p:extLst>
      <p:ext uri="{BB962C8B-B14F-4D97-AF65-F5344CB8AC3E}">
        <p14:creationId xmlns:p14="http://schemas.microsoft.com/office/powerpoint/2010/main" val="4004527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77DC59-6E52-8EBB-BF2D-BB485F1727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516E4D-C5A2-AA2B-8755-8BC01D5D89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1A59A-E517-BAAD-413B-31CDBCA39D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95B33-571C-4563-B928-6684BC612855}" type="datetimeFigureOut">
              <a:rPr lang="en-US" smtClean="0"/>
              <a:t>11/13/2023</a:t>
            </a:fld>
            <a:endParaRPr lang="en-US"/>
          </a:p>
        </p:txBody>
      </p:sp>
      <p:sp>
        <p:nvSpPr>
          <p:cNvPr id="5" name="Footer Placeholder 4">
            <a:extLst>
              <a:ext uri="{FF2B5EF4-FFF2-40B4-BE49-F238E27FC236}">
                <a16:creationId xmlns:a16="http://schemas.microsoft.com/office/drawing/2014/main" id="{28CE34EB-9B5E-C4F0-4C56-C7B4AA331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0DC02D-F54B-319E-E4CE-FE56D967D9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DAC99-D56B-4122-9C00-5C948B8CDACE}" type="slidenum">
              <a:rPr lang="en-US" smtClean="0"/>
              <a:t>‹#›</a:t>
            </a:fld>
            <a:endParaRPr lang="en-US"/>
          </a:p>
        </p:txBody>
      </p:sp>
    </p:spTree>
    <p:extLst>
      <p:ext uri="{BB962C8B-B14F-4D97-AF65-F5344CB8AC3E}">
        <p14:creationId xmlns:p14="http://schemas.microsoft.com/office/powerpoint/2010/main" val="4286677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hyperlink" Target="https://tinyurl.com/hfej6hv"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hipxchange.org/BCWC" TargetMode="External"/><Relationship Id="rId5" Type="http://schemas.openxmlformats.org/officeDocument/2006/relationships/hyperlink" Target="mailto:schwarze@surgery.wisc.edu" TargetMode="Externa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AADE0-60BC-60BB-19B3-9D6E92292467}"/>
              </a:ext>
            </a:extLst>
          </p:cNvPr>
          <p:cNvPicPr>
            <a:picLocks noChangeAspect="1"/>
          </p:cNvPicPr>
          <p:nvPr/>
        </p:nvPicPr>
        <p:blipFill>
          <a:blip r:embed="rId2"/>
          <a:stretch>
            <a:fillRect/>
          </a:stretch>
        </p:blipFill>
        <p:spPr>
          <a:xfrm>
            <a:off x="3375980" y="389919"/>
            <a:ext cx="8879006" cy="6712022"/>
          </a:xfrm>
          <a:prstGeom prst="rect">
            <a:avLst/>
          </a:prstGeom>
        </p:spPr>
      </p:pic>
      <p:sp>
        <p:nvSpPr>
          <p:cNvPr id="2" name="Title 1">
            <a:extLst>
              <a:ext uri="{FF2B5EF4-FFF2-40B4-BE49-F238E27FC236}">
                <a16:creationId xmlns:a16="http://schemas.microsoft.com/office/drawing/2014/main" id="{8C4A1BE9-45A9-4960-FAFF-3EE11C8692E7}"/>
              </a:ext>
            </a:extLst>
          </p:cNvPr>
          <p:cNvSpPr>
            <a:spLocks noGrp="1"/>
          </p:cNvSpPr>
          <p:nvPr>
            <p:ph type="ctrTitle"/>
          </p:nvPr>
        </p:nvSpPr>
        <p:spPr>
          <a:xfrm>
            <a:off x="115894" y="-31937"/>
            <a:ext cx="9144000" cy="2387600"/>
          </a:xfrm>
        </p:spPr>
        <p:txBody>
          <a:bodyPr>
            <a:normAutofit/>
          </a:bodyPr>
          <a:lstStyle/>
          <a:p>
            <a:r>
              <a:rPr lang="en-US" b="1" dirty="0">
                <a:effectLst>
                  <a:outerShdw blurRad="38100" dist="38100" dir="2700000" algn="tl">
                    <a:srgbClr val="000000">
                      <a:alpha val="43137"/>
                    </a:srgbClr>
                  </a:outerShdw>
                </a:effectLst>
                <a:latin typeface="Candara" panose="020E0502030303020204" pitchFamily="34" charset="0"/>
              </a:rPr>
              <a:t>What we talk about when we talk about surgery</a:t>
            </a:r>
          </a:p>
        </p:txBody>
      </p:sp>
      <p:sp>
        <p:nvSpPr>
          <p:cNvPr id="4" name="Subtitle 2">
            <a:extLst>
              <a:ext uri="{FF2B5EF4-FFF2-40B4-BE49-F238E27FC236}">
                <a16:creationId xmlns:a16="http://schemas.microsoft.com/office/drawing/2014/main" id="{4C07F640-5791-717D-937D-E2C9B4CC0743}"/>
              </a:ext>
            </a:extLst>
          </p:cNvPr>
          <p:cNvSpPr txBox="1">
            <a:spLocks/>
          </p:cNvSpPr>
          <p:nvPr/>
        </p:nvSpPr>
        <p:spPr>
          <a:xfrm>
            <a:off x="1798668" y="5092832"/>
            <a:ext cx="9144000"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Candara" panose="020E0502030303020204" pitchFamily="34" charset="0"/>
              </a:rPr>
              <a:t>Margaret “Gretchen” Schwarze, MD, MPP, FACS</a:t>
            </a:r>
          </a:p>
          <a:p>
            <a:r>
              <a:rPr lang="en-US" dirty="0" err="1">
                <a:latin typeface="Candara" panose="020E0502030303020204" pitchFamily="34" charset="0"/>
              </a:rPr>
              <a:t>Morgridge</a:t>
            </a:r>
            <a:r>
              <a:rPr lang="en-US" dirty="0">
                <a:latin typeface="Candara" panose="020E0502030303020204" pitchFamily="34" charset="0"/>
              </a:rPr>
              <a:t> Endowed Professor of Vascular Surgery</a:t>
            </a:r>
          </a:p>
          <a:p>
            <a:r>
              <a:rPr lang="en-US" dirty="0">
                <a:latin typeface="Candara" panose="020E0502030303020204" pitchFamily="34" charset="0"/>
              </a:rPr>
              <a:t>University of Wisconsin-Madison</a:t>
            </a:r>
          </a:p>
          <a:p>
            <a:r>
              <a:rPr lang="en-US" dirty="0">
                <a:latin typeface="Candara" panose="020E0502030303020204" pitchFamily="34" charset="0"/>
              </a:rPr>
              <a:t>Department of Surgery, Department of Medical History and Bioethics</a:t>
            </a:r>
          </a:p>
        </p:txBody>
      </p:sp>
      <p:pic>
        <p:nvPicPr>
          <p:cNvPr id="6" name="Picture 5">
            <a:extLst>
              <a:ext uri="{FF2B5EF4-FFF2-40B4-BE49-F238E27FC236}">
                <a16:creationId xmlns:a16="http://schemas.microsoft.com/office/drawing/2014/main" id="{CA2D3D39-9753-04BD-F484-88CB7FAFE8A8}"/>
              </a:ext>
            </a:extLst>
          </p:cNvPr>
          <p:cNvPicPr>
            <a:picLocks noChangeAspect="1"/>
          </p:cNvPicPr>
          <p:nvPr/>
        </p:nvPicPr>
        <p:blipFill>
          <a:blip r:embed="rId3"/>
          <a:stretch>
            <a:fillRect/>
          </a:stretch>
        </p:blipFill>
        <p:spPr>
          <a:xfrm>
            <a:off x="2309932" y="5292959"/>
            <a:ext cx="554784" cy="871804"/>
          </a:xfrm>
          <a:prstGeom prst="rect">
            <a:avLst/>
          </a:prstGeom>
        </p:spPr>
      </p:pic>
    </p:spTree>
    <p:extLst>
      <p:ext uri="{BB962C8B-B14F-4D97-AF65-F5344CB8AC3E}">
        <p14:creationId xmlns:p14="http://schemas.microsoft.com/office/powerpoint/2010/main" val="501066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6210" y="501295"/>
            <a:ext cx="10229082" cy="369332"/>
          </a:xfrm>
          <a:prstGeom prst="rect">
            <a:avLst/>
          </a:prstGeom>
          <a:noFill/>
        </p:spPr>
        <p:txBody>
          <a:bodyPr wrap="none" rtlCol="0">
            <a:spAutoFit/>
          </a:bodyPr>
          <a:lstStyle/>
          <a:p>
            <a:r>
              <a:rPr lang="en-US" dirty="0">
                <a:latin typeface="Segoe Print" panose="02000600000000000000" pitchFamily="2" charset="0"/>
              </a:rPr>
              <a:t>In &gt;</a:t>
            </a:r>
            <a:r>
              <a:rPr lang="en-US" b="1" u="sng" dirty="0">
                <a:latin typeface="Segoe Print" panose="02000600000000000000" pitchFamily="2" charset="0"/>
              </a:rPr>
              <a:t>75%</a:t>
            </a:r>
            <a:r>
              <a:rPr lang="en-US" dirty="0">
                <a:latin typeface="Segoe Print" panose="02000600000000000000" pitchFamily="2" charset="0"/>
              </a:rPr>
              <a:t> of conversations no goal or cure/control cancer was the only goal mentioned</a:t>
            </a:r>
          </a:p>
        </p:txBody>
      </p:sp>
      <p:pic>
        <p:nvPicPr>
          <p:cNvPr id="2" name="SGPlot2.png" descr="The SGPlot Procedure" title="The SGPlot Procedure">
            <a:extLst>
              <a:ext uri="{FF2B5EF4-FFF2-40B4-BE49-F238E27FC236}">
                <a16:creationId xmlns:a16="http://schemas.microsoft.com/office/drawing/2014/main" id="{56672D2B-226A-8E89-0B67-AB7E934A240E}"/>
              </a:ext>
            </a:extLst>
          </p:cNvPr>
          <p:cNvPicPr>
            <a:picLocks noChangeAspect="1"/>
          </p:cNvPicPr>
          <p:nvPr/>
        </p:nvPicPr>
        <p:blipFill rotWithShape="1">
          <a:blip r:embed="rId2"/>
          <a:stretch>
            <a:fillRect/>
          </a:stretch>
        </p:blipFill>
        <p:spPr>
          <a:xfrm>
            <a:off x="3124200" y="1200150"/>
            <a:ext cx="5943600" cy="445770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C73D5BF0-D026-4760-A3F7-E2E2D1425062}"/>
              </a:ext>
            </a:extLst>
          </p:cNvPr>
          <p:cNvSpPr txBox="1"/>
          <p:nvPr/>
        </p:nvSpPr>
        <p:spPr>
          <a:xfrm>
            <a:off x="7017005" y="5686221"/>
            <a:ext cx="2161169" cy="261610"/>
          </a:xfrm>
          <a:prstGeom prst="rect">
            <a:avLst/>
          </a:prstGeom>
          <a:noFill/>
        </p:spPr>
        <p:txBody>
          <a:bodyPr wrap="none" rtlCol="0">
            <a:spAutoFit/>
          </a:bodyPr>
          <a:lstStyle/>
          <a:p>
            <a:r>
              <a:rPr lang="en-US" sz="1100" dirty="0" err="1">
                <a:latin typeface="High Tower Text" panose="02040502050506030303" pitchFamily="18" charset="0"/>
              </a:rPr>
              <a:t>Stalter</a:t>
            </a:r>
            <a:r>
              <a:rPr lang="en-US" sz="1100" dirty="0">
                <a:latin typeface="High Tower Text" panose="02040502050506030303" pitchFamily="18" charset="0"/>
              </a:rPr>
              <a:t> L, et. al, MDM, April 2023</a:t>
            </a:r>
          </a:p>
        </p:txBody>
      </p:sp>
    </p:spTree>
    <p:extLst>
      <p:ext uri="{BB962C8B-B14F-4D97-AF65-F5344CB8AC3E}">
        <p14:creationId xmlns:p14="http://schemas.microsoft.com/office/powerpoint/2010/main" val="2784973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603" y="465221"/>
            <a:ext cx="11891397" cy="523220"/>
          </a:xfrm>
          <a:prstGeom prst="rect">
            <a:avLst/>
          </a:prstGeom>
          <a:noFill/>
        </p:spPr>
        <p:txBody>
          <a:bodyPr wrap="none" rtlCol="0">
            <a:spAutoFit/>
          </a:bodyPr>
          <a:lstStyle/>
          <a:p>
            <a:r>
              <a:rPr lang="en-US" sz="2800" dirty="0">
                <a:latin typeface="Segoe Print" panose="02000600000000000000" pitchFamily="2" charset="0"/>
              </a:rPr>
              <a:t>In 89% of conversations “fix-it” was used to describe treatment</a:t>
            </a:r>
          </a:p>
        </p:txBody>
      </p:sp>
      <p:pic>
        <p:nvPicPr>
          <p:cNvPr id="4" name="Picture 3"/>
          <p:cNvPicPr>
            <a:picLocks noChangeAspect="1"/>
          </p:cNvPicPr>
          <p:nvPr/>
        </p:nvPicPr>
        <p:blipFill>
          <a:blip r:embed="rId3"/>
          <a:stretch>
            <a:fillRect/>
          </a:stretch>
        </p:blipFill>
        <p:spPr>
          <a:xfrm>
            <a:off x="2286000" y="741877"/>
            <a:ext cx="7807569" cy="5864738"/>
          </a:xfrm>
          <a:prstGeom prst="rect">
            <a:avLst/>
          </a:prstGeom>
          <a:effectLst>
            <a:softEdge rad="635000"/>
          </a:effectLst>
        </p:spPr>
      </p:pic>
    </p:spTree>
    <p:extLst>
      <p:ext uri="{BB962C8B-B14F-4D97-AF65-F5344CB8AC3E}">
        <p14:creationId xmlns:p14="http://schemas.microsoft.com/office/powerpoint/2010/main" val="1666057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25083" y="1027352"/>
            <a:ext cx="3834639" cy="923330"/>
          </a:xfrm>
          <a:prstGeom prst="rect">
            <a:avLst/>
          </a:prstGeom>
          <a:noFill/>
        </p:spPr>
        <p:txBody>
          <a:bodyPr wrap="none" rtlCol="0">
            <a:spAutoFit/>
          </a:bodyPr>
          <a:lstStyle/>
          <a:p>
            <a:endParaRPr lang="en-US" sz="2200" b="1" dirty="0">
              <a:latin typeface="Segoe Print" panose="02000600000000000000" pitchFamily="2" charset="0"/>
            </a:endParaRPr>
          </a:p>
          <a:p>
            <a:r>
              <a:rPr lang="en-US" sz="3200" b="1" dirty="0">
                <a:solidFill>
                  <a:schemeClr val="tx2">
                    <a:lumMod val="60000"/>
                    <a:lumOff val="40000"/>
                  </a:schemeClr>
                </a:solidFill>
                <a:latin typeface="Quire Sans Light" panose="020B0302040400020003" pitchFamily="34" charset="0"/>
              </a:rPr>
              <a:t>“Non-choice choices”</a:t>
            </a:r>
          </a:p>
        </p:txBody>
      </p:sp>
      <p:pic>
        <p:nvPicPr>
          <p:cNvPr id="2" name="Picture 1">
            <a:extLst>
              <a:ext uri="{FF2B5EF4-FFF2-40B4-BE49-F238E27FC236}">
                <a16:creationId xmlns:a16="http://schemas.microsoft.com/office/drawing/2014/main" id="{B955D21E-8A1F-F189-A9F7-E0A582085072}"/>
              </a:ext>
            </a:extLst>
          </p:cNvPr>
          <p:cNvPicPr>
            <a:picLocks noChangeAspect="1"/>
          </p:cNvPicPr>
          <p:nvPr/>
        </p:nvPicPr>
        <p:blipFill>
          <a:blip r:embed="rId2"/>
          <a:stretch>
            <a:fillRect/>
          </a:stretch>
        </p:blipFill>
        <p:spPr>
          <a:xfrm>
            <a:off x="240284" y="2084715"/>
            <a:ext cx="11711431" cy="2688569"/>
          </a:xfrm>
          <a:prstGeom prst="rect">
            <a:avLst/>
          </a:prstGeom>
        </p:spPr>
      </p:pic>
    </p:spTree>
    <p:extLst>
      <p:ext uri="{BB962C8B-B14F-4D97-AF65-F5344CB8AC3E}">
        <p14:creationId xmlns:p14="http://schemas.microsoft.com/office/powerpoint/2010/main" val="487290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62736" y="743747"/>
            <a:ext cx="6947955" cy="4795474"/>
          </a:xfrm>
          <a:prstGeom prst="rect">
            <a:avLst/>
          </a:prstGeom>
          <a:ln>
            <a:noFill/>
          </a:ln>
        </p:spPr>
      </p:pic>
      <p:sp>
        <p:nvSpPr>
          <p:cNvPr id="7" name="TextBox 6">
            <a:extLst>
              <a:ext uri="{FF2B5EF4-FFF2-40B4-BE49-F238E27FC236}">
                <a16:creationId xmlns:a16="http://schemas.microsoft.com/office/drawing/2014/main" id="{45756418-8026-FA7D-D076-2EB15F770EFE}"/>
              </a:ext>
            </a:extLst>
          </p:cNvPr>
          <p:cNvSpPr txBox="1"/>
          <p:nvPr/>
        </p:nvSpPr>
        <p:spPr>
          <a:xfrm>
            <a:off x="6734916" y="5408416"/>
            <a:ext cx="3004349" cy="261610"/>
          </a:xfrm>
          <a:prstGeom prst="rect">
            <a:avLst/>
          </a:prstGeom>
          <a:noFill/>
        </p:spPr>
        <p:txBody>
          <a:bodyPr wrap="none" rtlCol="0">
            <a:spAutoFit/>
          </a:bodyPr>
          <a:lstStyle/>
          <a:p>
            <a:r>
              <a:rPr lang="en-US" sz="1100" dirty="0">
                <a:latin typeface="High Tower Text" panose="02040502050506030303" pitchFamily="18" charset="0"/>
              </a:rPr>
              <a:t>Baggett N, et. al, JAMA Surgery, February 2022</a:t>
            </a:r>
          </a:p>
        </p:txBody>
      </p:sp>
      <p:sp>
        <p:nvSpPr>
          <p:cNvPr id="3" name="TextBox 2">
            <a:extLst>
              <a:ext uri="{FF2B5EF4-FFF2-40B4-BE49-F238E27FC236}">
                <a16:creationId xmlns:a16="http://schemas.microsoft.com/office/drawing/2014/main" id="{757652CC-1100-C1FB-FFBD-40C70F1F054B}"/>
              </a:ext>
            </a:extLst>
          </p:cNvPr>
          <p:cNvSpPr txBox="1"/>
          <p:nvPr/>
        </p:nvSpPr>
        <p:spPr>
          <a:xfrm>
            <a:off x="422881" y="6146396"/>
            <a:ext cx="11769119" cy="523220"/>
          </a:xfrm>
          <a:prstGeom prst="rect">
            <a:avLst/>
          </a:prstGeom>
          <a:noFill/>
        </p:spPr>
        <p:txBody>
          <a:bodyPr wrap="none" rtlCol="0">
            <a:spAutoFit/>
          </a:bodyPr>
          <a:lstStyle/>
          <a:p>
            <a:r>
              <a:rPr lang="en-US" sz="2800" b="1" dirty="0">
                <a:solidFill>
                  <a:schemeClr val="tx2">
                    <a:lumMod val="60000"/>
                    <a:lumOff val="40000"/>
                  </a:schemeClr>
                </a:solidFill>
                <a:latin typeface="Quire Sans Light" panose="020F0502020204030204" pitchFamily="34" charset="0"/>
              </a:rPr>
              <a:t>“Telling clinicians to ‘</a:t>
            </a:r>
            <a:r>
              <a:rPr lang="en-US" sz="2800" b="1" u="sng" dirty="0">
                <a:solidFill>
                  <a:schemeClr val="tx2">
                    <a:lumMod val="60000"/>
                    <a:lumOff val="40000"/>
                  </a:schemeClr>
                </a:solidFill>
                <a:latin typeface="Quire Sans Light" panose="020F0502020204030204" pitchFamily="34" charset="0"/>
              </a:rPr>
              <a:t>offer patients more choice</a:t>
            </a:r>
            <a:r>
              <a:rPr lang="en-US" sz="2800" b="1" dirty="0">
                <a:solidFill>
                  <a:schemeClr val="tx2">
                    <a:lumMod val="60000"/>
                    <a:lumOff val="40000"/>
                  </a:schemeClr>
                </a:solidFill>
                <a:latin typeface="Quire Sans Light" panose="020F0502020204030204" pitchFamily="34" charset="0"/>
              </a:rPr>
              <a:t>’ may not achieve its objective.”</a:t>
            </a:r>
          </a:p>
        </p:txBody>
      </p:sp>
      <p:sp>
        <p:nvSpPr>
          <p:cNvPr id="9" name="TextBox 8">
            <a:extLst>
              <a:ext uri="{FF2B5EF4-FFF2-40B4-BE49-F238E27FC236}">
                <a16:creationId xmlns:a16="http://schemas.microsoft.com/office/drawing/2014/main" id="{4B6AE4F5-EF1E-84CD-78E6-D04A53B8453C}"/>
              </a:ext>
            </a:extLst>
          </p:cNvPr>
          <p:cNvSpPr txBox="1"/>
          <p:nvPr/>
        </p:nvSpPr>
        <p:spPr>
          <a:xfrm>
            <a:off x="7901107" y="6596390"/>
            <a:ext cx="3861955" cy="261610"/>
          </a:xfrm>
          <a:prstGeom prst="rect">
            <a:avLst/>
          </a:prstGeom>
          <a:noFill/>
        </p:spPr>
        <p:txBody>
          <a:bodyPr wrap="none" rtlCol="0">
            <a:spAutoFit/>
          </a:bodyPr>
          <a:lstStyle/>
          <a:p>
            <a:r>
              <a:rPr lang="en-US" sz="1100" dirty="0" err="1">
                <a:latin typeface="High Tower Text" panose="02040502050506030303" pitchFamily="18" charset="0"/>
              </a:rPr>
              <a:t>Torien</a:t>
            </a:r>
            <a:r>
              <a:rPr lang="en-US" sz="1100" dirty="0">
                <a:latin typeface="High Tower Text" panose="02040502050506030303" pitchFamily="18" charset="0"/>
              </a:rPr>
              <a:t> M., et. al, “Offering Choices…”Epilepsy Behavior, 2021</a:t>
            </a:r>
          </a:p>
        </p:txBody>
      </p:sp>
    </p:spTree>
    <p:extLst>
      <p:ext uri="{BB962C8B-B14F-4D97-AF65-F5344CB8AC3E}">
        <p14:creationId xmlns:p14="http://schemas.microsoft.com/office/powerpoint/2010/main" val="1511707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0F2CB7-8B8E-2D62-D3AD-CA791074A58E}"/>
              </a:ext>
            </a:extLst>
          </p:cNvPr>
          <p:cNvGrpSpPr/>
          <p:nvPr/>
        </p:nvGrpSpPr>
        <p:grpSpPr>
          <a:xfrm>
            <a:off x="900331" y="1836967"/>
            <a:ext cx="10486629" cy="2828412"/>
            <a:chOff x="932166" y="1894773"/>
            <a:chExt cx="10486629" cy="2828412"/>
          </a:xfrm>
        </p:grpSpPr>
        <p:sp>
          <p:nvSpPr>
            <p:cNvPr id="3" name="Rectangle 2">
              <a:extLst>
                <a:ext uri="{FF2B5EF4-FFF2-40B4-BE49-F238E27FC236}">
                  <a16:creationId xmlns:a16="http://schemas.microsoft.com/office/drawing/2014/main" id="{0623201D-F101-0AAD-A29A-4A62356E9BE4}"/>
                </a:ext>
              </a:extLst>
            </p:cNvPr>
            <p:cNvSpPr/>
            <p:nvPr/>
          </p:nvSpPr>
          <p:spPr>
            <a:xfrm>
              <a:off x="932166" y="1894773"/>
              <a:ext cx="10486629" cy="2828412"/>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111AFAA-AE1B-8D43-822A-8864B69C041E}"/>
                </a:ext>
              </a:extLst>
            </p:cNvPr>
            <p:cNvSpPr/>
            <p:nvPr/>
          </p:nvSpPr>
          <p:spPr>
            <a:xfrm>
              <a:off x="1115536" y="2310455"/>
              <a:ext cx="3834151" cy="205173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7345F2E-5E58-5F75-D35D-C3A334F4B0BF}"/>
                </a:ext>
              </a:extLst>
            </p:cNvPr>
            <p:cNvSpPr/>
            <p:nvPr/>
          </p:nvSpPr>
          <p:spPr>
            <a:xfrm>
              <a:off x="9023847" y="2309811"/>
              <a:ext cx="2215147" cy="2051735"/>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cida Sans" panose="020B0602030504020204" pitchFamily="34" charset="0"/>
                </a:rPr>
                <a:t>Permission to proceed</a:t>
              </a:r>
            </a:p>
          </p:txBody>
        </p:sp>
        <p:sp>
          <p:nvSpPr>
            <p:cNvPr id="6" name="Arrow: Pentagon 5">
              <a:extLst>
                <a:ext uri="{FF2B5EF4-FFF2-40B4-BE49-F238E27FC236}">
                  <a16:creationId xmlns:a16="http://schemas.microsoft.com/office/drawing/2014/main" id="{CE13895C-1F2F-9EDA-8510-A9B7DC9154C8}"/>
                </a:ext>
              </a:extLst>
            </p:cNvPr>
            <p:cNvSpPr/>
            <p:nvPr/>
          </p:nvSpPr>
          <p:spPr>
            <a:xfrm>
              <a:off x="4974941" y="2310455"/>
              <a:ext cx="2510590" cy="2051736"/>
            </a:xfrm>
            <a:prstGeom prst="homePlat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Chevron 6">
              <a:extLst>
                <a:ext uri="{FF2B5EF4-FFF2-40B4-BE49-F238E27FC236}">
                  <a16:creationId xmlns:a16="http://schemas.microsoft.com/office/drawing/2014/main" id="{21807223-F6AF-A9D2-03D6-9BF2DFEC3BEB}"/>
                </a:ext>
              </a:extLst>
            </p:cNvPr>
            <p:cNvSpPr/>
            <p:nvPr/>
          </p:nvSpPr>
          <p:spPr>
            <a:xfrm>
              <a:off x="6600493" y="2310456"/>
              <a:ext cx="2863083" cy="2051090"/>
            </a:xfrm>
            <a:prstGeom prst="chevr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937F1BD4-348A-2694-2A86-6C456925F119}"/>
                </a:ext>
              </a:extLst>
            </p:cNvPr>
            <p:cNvSpPr txBox="1"/>
            <p:nvPr/>
          </p:nvSpPr>
          <p:spPr>
            <a:xfrm>
              <a:off x="4864358" y="2294164"/>
              <a:ext cx="2150310" cy="738664"/>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Lucida Sans" panose="020B0602030504020204" pitchFamily="34" charset="0"/>
                </a:rPr>
                <a:t>Risks</a:t>
              </a:r>
              <a:r>
                <a:rPr lang="en-US" sz="1400" dirty="0">
                  <a:effectLst>
                    <a:outerShdw blurRad="38100" dist="38100" dir="2700000" algn="tl">
                      <a:srgbClr val="000000">
                        <a:alpha val="43137"/>
                      </a:srgbClr>
                    </a:outerShdw>
                  </a:effectLst>
                  <a:latin typeface="Lucida Sans" panose="020B0602030504020204" pitchFamily="34" charset="0"/>
                </a:rPr>
                <a:t> </a:t>
              </a:r>
            </a:p>
            <a:p>
              <a:pPr algn="ctr"/>
              <a:r>
                <a:rPr lang="en-US" sz="1400" dirty="0">
                  <a:latin typeface="Lucida Sans" panose="020B0602030504020204" pitchFamily="34" charset="0"/>
                </a:rPr>
                <a:t>Reportable complications</a:t>
              </a:r>
            </a:p>
          </p:txBody>
        </p:sp>
        <p:sp>
          <p:nvSpPr>
            <p:cNvPr id="9" name="TextBox 8">
              <a:extLst>
                <a:ext uri="{FF2B5EF4-FFF2-40B4-BE49-F238E27FC236}">
                  <a16:creationId xmlns:a16="http://schemas.microsoft.com/office/drawing/2014/main" id="{9F554BEC-ADAE-8C61-8BA5-5E33E0DBCCA0}"/>
                </a:ext>
              </a:extLst>
            </p:cNvPr>
            <p:cNvSpPr txBox="1"/>
            <p:nvPr/>
          </p:nvSpPr>
          <p:spPr>
            <a:xfrm>
              <a:off x="7690734" y="2982523"/>
              <a:ext cx="1336427" cy="738664"/>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Lucida Sans" panose="020B0602030504020204" pitchFamily="34" charset="0"/>
                </a:rPr>
                <a:t>Alternatives</a:t>
              </a:r>
            </a:p>
            <a:p>
              <a:pPr algn="ctr"/>
              <a:r>
                <a:rPr lang="en-US" sz="1400" dirty="0">
                  <a:latin typeface="Lucida Sans" panose="020B0602030504020204" pitchFamily="34" charset="0"/>
                </a:rPr>
                <a:t>Non-choice choices</a:t>
              </a:r>
            </a:p>
          </p:txBody>
        </p:sp>
        <p:sp>
          <p:nvSpPr>
            <p:cNvPr id="10" name="TextBox 9">
              <a:extLst>
                <a:ext uri="{FF2B5EF4-FFF2-40B4-BE49-F238E27FC236}">
                  <a16:creationId xmlns:a16="http://schemas.microsoft.com/office/drawing/2014/main" id="{54FCC99B-AE6A-C698-35F3-031011F864FB}"/>
                </a:ext>
              </a:extLst>
            </p:cNvPr>
            <p:cNvSpPr txBox="1"/>
            <p:nvPr/>
          </p:nvSpPr>
          <p:spPr>
            <a:xfrm>
              <a:off x="1486840" y="3955180"/>
              <a:ext cx="3308300" cy="307777"/>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Lucida Sans" panose="020B0602030504020204" pitchFamily="34" charset="0"/>
                </a:rPr>
                <a:t>Benefit</a:t>
              </a:r>
              <a:r>
                <a:rPr lang="en-US" sz="1400" dirty="0">
                  <a:latin typeface="Lucida Sans" panose="020B0602030504020204" pitchFamily="34" charset="0"/>
                </a:rPr>
                <a:t> = The problem will be fixed</a:t>
              </a:r>
            </a:p>
          </p:txBody>
        </p:sp>
        <p:sp>
          <p:nvSpPr>
            <p:cNvPr id="11" name="TextBox 10">
              <a:extLst>
                <a:ext uri="{FF2B5EF4-FFF2-40B4-BE49-F238E27FC236}">
                  <a16:creationId xmlns:a16="http://schemas.microsoft.com/office/drawing/2014/main" id="{49386E98-C0A0-079C-D8E5-B23B87085622}"/>
                </a:ext>
              </a:extLst>
            </p:cNvPr>
            <p:cNvSpPr txBox="1"/>
            <p:nvPr/>
          </p:nvSpPr>
          <p:spPr>
            <a:xfrm>
              <a:off x="1199883" y="2351501"/>
              <a:ext cx="3716721" cy="523220"/>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latin typeface="Lucida Sans" panose="020B0602030504020204" pitchFamily="34" charset="0"/>
                </a:rPr>
                <a:t>Patient understanding </a:t>
              </a:r>
            </a:p>
            <a:p>
              <a:pPr algn="ctr"/>
              <a:r>
                <a:rPr lang="en-US" sz="1400" b="1" dirty="0">
                  <a:effectLst>
                    <a:outerShdw blurRad="38100" dist="38100" dir="2700000" algn="tl">
                      <a:srgbClr val="000000">
                        <a:alpha val="43137"/>
                      </a:srgbClr>
                    </a:outerShdw>
                  </a:effectLst>
                  <a:latin typeface="Lucida Sans" panose="020B0602030504020204" pitchFamily="34" charset="0"/>
                </a:rPr>
                <a:t>of disease and treatment</a:t>
              </a:r>
            </a:p>
          </p:txBody>
        </p:sp>
        <p:sp>
          <p:nvSpPr>
            <p:cNvPr id="12" name="TextBox 11">
              <a:extLst>
                <a:ext uri="{FF2B5EF4-FFF2-40B4-BE49-F238E27FC236}">
                  <a16:creationId xmlns:a16="http://schemas.microsoft.com/office/drawing/2014/main" id="{10F6AA0B-7184-7339-9F09-FA9659298E01}"/>
                </a:ext>
              </a:extLst>
            </p:cNvPr>
            <p:cNvSpPr txBox="1"/>
            <p:nvPr/>
          </p:nvSpPr>
          <p:spPr>
            <a:xfrm>
              <a:off x="1041246" y="1924832"/>
              <a:ext cx="4390241" cy="369332"/>
            </a:xfrm>
            <a:prstGeom prst="rect">
              <a:avLst/>
            </a:prstGeom>
            <a:noFill/>
          </p:spPr>
          <p:txBody>
            <a:bodyPr wrap="none" rtlCol="0">
              <a:spAutoFit/>
            </a:bodyPr>
            <a:lstStyle/>
            <a:p>
              <a:r>
                <a:rPr lang="en-US" dirty="0"/>
                <a:t>CORE FRAMEWORK for INFORMED CONSENT</a:t>
              </a:r>
            </a:p>
          </p:txBody>
        </p:sp>
        <p:sp>
          <p:nvSpPr>
            <p:cNvPr id="13" name="TextBox 12">
              <a:extLst>
                <a:ext uri="{FF2B5EF4-FFF2-40B4-BE49-F238E27FC236}">
                  <a16:creationId xmlns:a16="http://schemas.microsoft.com/office/drawing/2014/main" id="{93626D6F-D4AF-9C4C-CE7A-BAD8D0EF3150}"/>
                </a:ext>
              </a:extLst>
            </p:cNvPr>
            <p:cNvSpPr txBox="1"/>
            <p:nvPr/>
          </p:nvSpPr>
          <p:spPr>
            <a:xfrm>
              <a:off x="4863555" y="2998674"/>
              <a:ext cx="2150310" cy="1169551"/>
            </a:xfrm>
            <a:prstGeom prst="rect">
              <a:avLst/>
            </a:prstGeom>
            <a:noFill/>
          </p:spPr>
          <p:txBody>
            <a:bodyPr wrap="square" rtlCol="0">
              <a:spAutoFit/>
            </a:bodyPr>
            <a:lstStyle/>
            <a:p>
              <a:pPr marL="687388" lvl="1" indent="-230188">
                <a:buFont typeface="Wingdings" panose="05000000000000000000" pitchFamily="2" charset="2"/>
                <a:buChar char="ü"/>
              </a:pPr>
              <a:r>
                <a:rPr lang="en-US" sz="1400" dirty="0">
                  <a:solidFill>
                    <a:schemeClr val="bg2">
                      <a:lumMod val="25000"/>
                    </a:schemeClr>
                  </a:solidFill>
                </a:rPr>
                <a:t>Bleeding</a:t>
              </a:r>
            </a:p>
            <a:p>
              <a:pPr marL="687388" lvl="1" indent="-230188">
                <a:buFont typeface="Wingdings" panose="05000000000000000000" pitchFamily="2" charset="2"/>
                <a:buChar char="ü"/>
              </a:pPr>
              <a:r>
                <a:rPr lang="en-US" sz="1400" dirty="0">
                  <a:solidFill>
                    <a:schemeClr val="bg2">
                      <a:lumMod val="25000"/>
                    </a:schemeClr>
                  </a:solidFill>
                </a:rPr>
                <a:t>Infection</a:t>
              </a:r>
            </a:p>
            <a:p>
              <a:pPr marL="687388" lvl="1" indent="-230188">
                <a:buFont typeface="Wingdings" panose="05000000000000000000" pitchFamily="2" charset="2"/>
                <a:buChar char="ü"/>
              </a:pPr>
              <a:r>
                <a:rPr lang="en-US" sz="1400" dirty="0">
                  <a:solidFill>
                    <a:schemeClr val="bg2">
                      <a:lumMod val="25000"/>
                    </a:schemeClr>
                  </a:solidFill>
                </a:rPr>
                <a:t>Heart attack</a:t>
              </a:r>
            </a:p>
            <a:p>
              <a:pPr marL="687388" lvl="1" indent="-230188">
                <a:buFont typeface="Wingdings" panose="05000000000000000000" pitchFamily="2" charset="2"/>
                <a:buChar char="ü"/>
              </a:pPr>
              <a:r>
                <a:rPr lang="en-US" sz="1400" dirty="0">
                  <a:solidFill>
                    <a:schemeClr val="bg2">
                      <a:lumMod val="25000"/>
                    </a:schemeClr>
                  </a:solidFill>
                </a:rPr>
                <a:t>Stroke</a:t>
              </a:r>
            </a:p>
            <a:p>
              <a:pPr marL="687388" lvl="1" indent="-230188">
                <a:buFont typeface="Wingdings" panose="05000000000000000000" pitchFamily="2" charset="2"/>
                <a:buChar char="ü"/>
              </a:pPr>
              <a:r>
                <a:rPr lang="en-US" sz="1400" dirty="0">
                  <a:solidFill>
                    <a:schemeClr val="bg2">
                      <a:lumMod val="25000"/>
                    </a:schemeClr>
                  </a:solidFill>
                </a:rPr>
                <a:t>Death</a:t>
              </a:r>
            </a:p>
          </p:txBody>
        </p:sp>
        <p:grpSp>
          <p:nvGrpSpPr>
            <p:cNvPr id="14" name="Group 13">
              <a:extLst>
                <a:ext uri="{FF2B5EF4-FFF2-40B4-BE49-F238E27FC236}">
                  <a16:creationId xmlns:a16="http://schemas.microsoft.com/office/drawing/2014/main" id="{407A3749-7772-4503-0EF7-21AEF82819AD}"/>
                </a:ext>
              </a:extLst>
            </p:cNvPr>
            <p:cNvGrpSpPr/>
            <p:nvPr/>
          </p:nvGrpSpPr>
          <p:grpSpPr>
            <a:xfrm>
              <a:off x="1378461" y="2799846"/>
              <a:ext cx="3308300" cy="1226995"/>
              <a:chOff x="359949" y="1117765"/>
              <a:chExt cx="4143304" cy="1472499"/>
            </a:xfrm>
          </p:grpSpPr>
          <p:pic>
            <p:nvPicPr>
              <p:cNvPr id="15" name="Graphic 14">
                <a:extLst>
                  <a:ext uri="{FF2B5EF4-FFF2-40B4-BE49-F238E27FC236}">
                    <a16:creationId xmlns:a16="http://schemas.microsoft.com/office/drawing/2014/main" id="{A726F7E9-D4E2-224E-246F-C8566FC2E98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7142" b="27749"/>
              <a:stretch/>
            </p:blipFill>
            <p:spPr>
              <a:xfrm>
                <a:off x="359949" y="1117765"/>
                <a:ext cx="4143304" cy="1472499"/>
              </a:xfrm>
              <a:prstGeom prst="rect">
                <a:avLst/>
              </a:prstGeom>
            </p:spPr>
          </p:pic>
          <p:sp>
            <p:nvSpPr>
              <p:cNvPr id="16" name="TextBox 15">
                <a:extLst>
                  <a:ext uri="{FF2B5EF4-FFF2-40B4-BE49-F238E27FC236}">
                    <a16:creationId xmlns:a16="http://schemas.microsoft.com/office/drawing/2014/main" id="{A64B9B24-D912-83FD-BE39-45F2574F638C}"/>
                  </a:ext>
                </a:extLst>
              </p:cNvPr>
              <p:cNvSpPr txBox="1"/>
              <p:nvPr/>
            </p:nvSpPr>
            <p:spPr>
              <a:xfrm>
                <a:off x="759802" y="1549558"/>
                <a:ext cx="1279321" cy="590974"/>
              </a:xfrm>
              <a:prstGeom prst="rect">
                <a:avLst/>
              </a:prstGeom>
              <a:noFill/>
            </p:spPr>
            <p:txBody>
              <a:bodyPr wrap="none" rtlCol="0">
                <a:spAutoFit/>
              </a:bodyPr>
              <a:lstStyle/>
              <a:p>
                <a:pPr algn="ctr"/>
                <a:r>
                  <a:rPr lang="en-US" sz="1300" dirty="0">
                    <a:solidFill>
                      <a:schemeClr val="bg2">
                        <a:lumMod val="25000"/>
                      </a:schemeClr>
                    </a:solidFill>
                  </a:rPr>
                  <a:t>Explanation </a:t>
                </a:r>
              </a:p>
              <a:p>
                <a:pPr algn="ctr"/>
                <a:r>
                  <a:rPr lang="en-US" sz="1300" dirty="0">
                    <a:solidFill>
                      <a:schemeClr val="bg2">
                        <a:lumMod val="25000"/>
                      </a:schemeClr>
                    </a:solidFill>
                  </a:rPr>
                  <a:t>of disease</a:t>
                </a:r>
              </a:p>
            </p:txBody>
          </p:sp>
          <p:sp>
            <p:nvSpPr>
              <p:cNvPr id="17" name="TextBox 16">
                <a:extLst>
                  <a:ext uri="{FF2B5EF4-FFF2-40B4-BE49-F238E27FC236}">
                    <a16:creationId xmlns:a16="http://schemas.microsoft.com/office/drawing/2014/main" id="{71B0685A-C434-C308-006A-43DF4950A80A}"/>
                  </a:ext>
                </a:extLst>
              </p:cNvPr>
              <p:cNvSpPr txBox="1"/>
              <p:nvPr/>
            </p:nvSpPr>
            <p:spPr>
              <a:xfrm>
                <a:off x="2843425" y="1536246"/>
                <a:ext cx="1316822" cy="590974"/>
              </a:xfrm>
              <a:prstGeom prst="rect">
                <a:avLst/>
              </a:prstGeom>
              <a:noFill/>
            </p:spPr>
            <p:txBody>
              <a:bodyPr wrap="none" rtlCol="0">
                <a:spAutoFit/>
              </a:bodyPr>
              <a:lstStyle/>
              <a:p>
                <a:pPr algn="ctr"/>
                <a:r>
                  <a:rPr lang="en-US" sz="1300" dirty="0">
                    <a:solidFill>
                      <a:schemeClr val="bg2">
                        <a:lumMod val="25000"/>
                      </a:schemeClr>
                    </a:solidFill>
                  </a:rPr>
                  <a:t>Explanation</a:t>
                </a:r>
              </a:p>
              <a:p>
                <a:pPr algn="ctr"/>
                <a:r>
                  <a:rPr lang="en-US" sz="1300" dirty="0">
                    <a:solidFill>
                      <a:schemeClr val="bg2">
                        <a:lumMod val="25000"/>
                      </a:schemeClr>
                    </a:solidFill>
                  </a:rPr>
                  <a:t>of treatment</a:t>
                </a:r>
              </a:p>
            </p:txBody>
          </p:sp>
        </p:grpSp>
      </p:grpSp>
    </p:spTree>
    <p:extLst>
      <p:ext uri="{BB962C8B-B14F-4D97-AF65-F5344CB8AC3E}">
        <p14:creationId xmlns:p14="http://schemas.microsoft.com/office/powerpoint/2010/main" val="340280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899818-4607-5847-7972-BBB9F21C3CDB}"/>
              </a:ext>
            </a:extLst>
          </p:cNvPr>
          <p:cNvSpPr/>
          <p:nvPr/>
        </p:nvSpPr>
        <p:spPr>
          <a:xfrm>
            <a:off x="214685" y="4610262"/>
            <a:ext cx="11807687" cy="1865513"/>
          </a:xfrm>
          <a:prstGeom prst="rect">
            <a:avLst/>
          </a:prstGeom>
          <a:solidFill>
            <a:schemeClr val="tx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51B4F5C-1FB8-8CD9-3594-4E95E96C6430}"/>
              </a:ext>
            </a:extLst>
          </p:cNvPr>
          <p:cNvPicPr>
            <a:picLocks noChangeAspect="1"/>
          </p:cNvPicPr>
          <p:nvPr/>
        </p:nvPicPr>
        <p:blipFill rotWithShape="1">
          <a:blip r:embed="rId2"/>
          <a:srcRect r="17715"/>
          <a:stretch/>
        </p:blipFill>
        <p:spPr>
          <a:xfrm>
            <a:off x="8445420" y="234736"/>
            <a:ext cx="3243969" cy="4273560"/>
          </a:xfrm>
          <a:prstGeom prst="rect">
            <a:avLst/>
          </a:prstGeom>
          <a:ln>
            <a:noFill/>
          </a:ln>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2BB74FCC-D71D-BF96-C57E-07259A49D759}"/>
              </a:ext>
            </a:extLst>
          </p:cNvPr>
          <p:cNvPicPr>
            <a:picLocks noChangeAspect="1"/>
          </p:cNvPicPr>
          <p:nvPr/>
        </p:nvPicPr>
        <p:blipFill rotWithShape="1">
          <a:blip r:embed="rId3"/>
          <a:srcRect l="13216" r="13903"/>
          <a:stretch/>
        </p:blipFill>
        <p:spPr>
          <a:xfrm>
            <a:off x="147475" y="733587"/>
            <a:ext cx="4244444" cy="327585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AF081A7F-2A1D-063E-5D8F-151291F2FCD1}"/>
              </a:ext>
            </a:extLst>
          </p:cNvPr>
          <p:cNvSpPr txBox="1"/>
          <p:nvPr/>
        </p:nvSpPr>
        <p:spPr>
          <a:xfrm>
            <a:off x="1498421" y="4876288"/>
            <a:ext cx="2077813" cy="584775"/>
          </a:xfrm>
          <a:prstGeom prst="rect">
            <a:avLst/>
          </a:prstGeom>
          <a:noFill/>
        </p:spPr>
        <p:txBody>
          <a:bodyPr wrap="none" rtlCol="0">
            <a:spAutoFit/>
          </a:bodyPr>
          <a:lstStyle/>
          <a:p>
            <a:r>
              <a:rPr lang="en-US" sz="3200" dirty="0">
                <a:latin typeface="ADLaM Display" panose="020F0502020204030204" pitchFamily="2" charset="0"/>
                <a:ea typeface="ADLaM Display" panose="020F0502020204030204" pitchFamily="2" charset="0"/>
                <a:cs typeface="ADLaM Display" panose="020F0502020204030204" pitchFamily="2" charset="0"/>
              </a:rPr>
              <a:t>CONTEXT</a:t>
            </a:r>
          </a:p>
        </p:txBody>
      </p:sp>
      <p:sp>
        <p:nvSpPr>
          <p:cNvPr id="6" name="TextBox 5">
            <a:extLst>
              <a:ext uri="{FF2B5EF4-FFF2-40B4-BE49-F238E27FC236}">
                <a16:creationId xmlns:a16="http://schemas.microsoft.com/office/drawing/2014/main" id="{D77D0D57-0E40-7D8B-7E1B-81E1B97C2DB0}"/>
              </a:ext>
            </a:extLst>
          </p:cNvPr>
          <p:cNvSpPr txBox="1"/>
          <p:nvPr/>
        </p:nvSpPr>
        <p:spPr>
          <a:xfrm>
            <a:off x="9018465" y="4857266"/>
            <a:ext cx="2670924" cy="584775"/>
          </a:xfrm>
          <a:prstGeom prst="rect">
            <a:avLst/>
          </a:prstGeom>
          <a:noFill/>
        </p:spPr>
        <p:txBody>
          <a:bodyPr wrap="none" rtlCol="0">
            <a:spAutoFit/>
          </a:bodyPr>
          <a:lstStyle/>
          <a:p>
            <a:r>
              <a:rPr lang="en-US" sz="3200" dirty="0">
                <a:latin typeface="ADLaM Display" panose="020F0502020204030204" pitchFamily="2" charset="0"/>
                <a:ea typeface="ADLaM Display" panose="020F0502020204030204" pitchFamily="2" charset="0"/>
                <a:cs typeface="ADLaM Display" panose="020F0502020204030204" pitchFamily="2" charset="0"/>
              </a:rPr>
              <a:t>DOWNSIDES</a:t>
            </a:r>
          </a:p>
        </p:txBody>
      </p:sp>
      <p:sp>
        <p:nvSpPr>
          <p:cNvPr id="7" name="TextBox 6">
            <a:extLst>
              <a:ext uri="{FF2B5EF4-FFF2-40B4-BE49-F238E27FC236}">
                <a16:creationId xmlns:a16="http://schemas.microsoft.com/office/drawing/2014/main" id="{073EF36B-0744-3992-A415-89F1FC7825B8}"/>
              </a:ext>
            </a:extLst>
          </p:cNvPr>
          <p:cNvSpPr txBox="1"/>
          <p:nvPr/>
        </p:nvSpPr>
        <p:spPr>
          <a:xfrm>
            <a:off x="5465119" y="4889071"/>
            <a:ext cx="1516762" cy="584775"/>
          </a:xfrm>
          <a:prstGeom prst="rect">
            <a:avLst/>
          </a:prstGeom>
          <a:noFill/>
        </p:spPr>
        <p:txBody>
          <a:bodyPr wrap="none" rtlCol="0">
            <a:spAutoFit/>
          </a:bodyPr>
          <a:lstStyle/>
          <a:p>
            <a:r>
              <a:rPr lang="en-US" sz="3200" dirty="0">
                <a:latin typeface="ADLaM Display" panose="020F0502020204030204" pitchFamily="2" charset="0"/>
                <a:ea typeface="ADLaM Display" panose="020F0502020204030204" pitchFamily="2" charset="0"/>
                <a:cs typeface="ADLaM Display" panose="020F0502020204030204" pitchFamily="2" charset="0"/>
              </a:rPr>
              <a:t>GOALS</a:t>
            </a:r>
          </a:p>
        </p:txBody>
      </p:sp>
      <p:pic>
        <p:nvPicPr>
          <p:cNvPr id="8" name="Picture 7" descr="A picture containing black, darkness&#10;&#10;Description automatically generated">
            <a:extLst>
              <a:ext uri="{FF2B5EF4-FFF2-40B4-BE49-F238E27FC236}">
                <a16:creationId xmlns:a16="http://schemas.microsoft.com/office/drawing/2014/main" id="{FA0C50FD-AED6-D248-AA2A-A120DA559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44492" y="4696526"/>
            <a:ext cx="944300" cy="944300"/>
          </a:xfrm>
          <a:prstGeom prst="rect">
            <a:avLst/>
          </a:prstGeom>
        </p:spPr>
      </p:pic>
      <p:sp>
        <p:nvSpPr>
          <p:cNvPr id="10" name="TextBox 9">
            <a:extLst>
              <a:ext uri="{FF2B5EF4-FFF2-40B4-BE49-F238E27FC236}">
                <a16:creationId xmlns:a16="http://schemas.microsoft.com/office/drawing/2014/main" id="{BA110F98-6502-6AB6-CE59-9C115DE75352}"/>
              </a:ext>
            </a:extLst>
          </p:cNvPr>
          <p:cNvSpPr txBox="1"/>
          <p:nvPr/>
        </p:nvSpPr>
        <p:spPr>
          <a:xfrm>
            <a:off x="7162056" y="5733406"/>
            <a:ext cx="2566728" cy="584775"/>
          </a:xfrm>
          <a:prstGeom prst="rect">
            <a:avLst/>
          </a:prstGeom>
          <a:noFill/>
        </p:spPr>
        <p:txBody>
          <a:bodyPr wrap="none" rtlCol="0">
            <a:spAutoFit/>
          </a:bodyPr>
          <a:lstStyle/>
          <a:p>
            <a:r>
              <a:rPr lang="en-US" sz="3200" dirty="0">
                <a:latin typeface="ADLaM Display" panose="020F0502020204030204" pitchFamily="2" charset="0"/>
                <a:ea typeface="ADLaM Display" panose="020F0502020204030204" pitchFamily="2" charset="0"/>
                <a:cs typeface="ADLaM Display" panose="020F0502020204030204" pitchFamily="2" charset="0"/>
              </a:rPr>
              <a:t>DELIBERATE</a:t>
            </a:r>
          </a:p>
        </p:txBody>
      </p:sp>
      <p:sp>
        <p:nvSpPr>
          <p:cNvPr id="11" name="Content Placeholder 10">
            <a:extLst>
              <a:ext uri="{FF2B5EF4-FFF2-40B4-BE49-F238E27FC236}">
                <a16:creationId xmlns:a16="http://schemas.microsoft.com/office/drawing/2014/main" id="{CA4E07EA-F854-68BA-20B5-17832C974384}"/>
              </a:ext>
            </a:extLst>
          </p:cNvPr>
          <p:cNvSpPr>
            <a:spLocks noGrp="1"/>
          </p:cNvSpPr>
          <p:nvPr>
            <p:ph sz="half" idx="1"/>
          </p:nvPr>
        </p:nvSpPr>
        <p:spPr>
          <a:xfrm>
            <a:off x="4681517" y="1384154"/>
            <a:ext cx="3336235" cy="2184156"/>
          </a:xfrm>
          <a:ln w="19050">
            <a:solidFill>
              <a:schemeClr val="tx2">
                <a:lumMod val="60000"/>
                <a:lumOff val="40000"/>
              </a:schemeClr>
            </a:solidFill>
          </a:ln>
          <a:effectLst>
            <a:outerShdw blurRad="63500" sx="102000" sy="102000" algn="ctr" rotWithShape="0">
              <a:prstClr val="black">
                <a:alpha val="40000"/>
              </a:prstClr>
            </a:outerShdw>
          </a:effectLst>
        </p:spPr>
        <p:txBody>
          <a:bodyPr/>
          <a:lstStyle/>
          <a:p>
            <a:pPr>
              <a:buFont typeface="Wingdings" panose="05000000000000000000" pitchFamily="2" charset="2"/>
              <a:buChar char="Ø"/>
            </a:pPr>
            <a:r>
              <a:rPr lang="en-US" dirty="0">
                <a:latin typeface="Congenial" panose="020F0502020204030204" pitchFamily="2" charset="0"/>
              </a:rPr>
              <a:t>Live longer </a:t>
            </a:r>
          </a:p>
          <a:p>
            <a:pPr>
              <a:buFont typeface="Wingdings" panose="05000000000000000000" pitchFamily="2" charset="2"/>
              <a:buChar char="Ø"/>
            </a:pPr>
            <a:r>
              <a:rPr lang="en-US" dirty="0">
                <a:latin typeface="Congenial" panose="020F0502020204030204" pitchFamily="2" charset="0"/>
              </a:rPr>
              <a:t>Feel better</a:t>
            </a:r>
          </a:p>
          <a:p>
            <a:pPr>
              <a:buFont typeface="Wingdings" panose="05000000000000000000" pitchFamily="2" charset="2"/>
              <a:buChar char="Ø"/>
            </a:pPr>
            <a:r>
              <a:rPr lang="en-US" dirty="0">
                <a:latin typeface="Congenial" panose="020F0502020204030204" pitchFamily="2" charset="0"/>
              </a:rPr>
              <a:t>Prevent disability</a:t>
            </a:r>
          </a:p>
          <a:p>
            <a:pPr>
              <a:buFont typeface="Wingdings" panose="05000000000000000000" pitchFamily="2" charset="2"/>
              <a:buChar char="Ø"/>
            </a:pPr>
            <a:r>
              <a:rPr lang="en-US" dirty="0">
                <a:latin typeface="Congenial" panose="020F0502020204030204" pitchFamily="2" charset="0"/>
              </a:rPr>
              <a:t>Make a diagnosis</a:t>
            </a:r>
          </a:p>
        </p:txBody>
      </p:sp>
      <p:sp>
        <p:nvSpPr>
          <p:cNvPr id="14" name="TextBox 13">
            <a:extLst>
              <a:ext uri="{FF2B5EF4-FFF2-40B4-BE49-F238E27FC236}">
                <a16:creationId xmlns:a16="http://schemas.microsoft.com/office/drawing/2014/main" id="{5DE12FF1-925E-2F11-EE58-AE6F0382E69A}"/>
              </a:ext>
            </a:extLst>
          </p:cNvPr>
          <p:cNvSpPr txBox="1"/>
          <p:nvPr/>
        </p:nvSpPr>
        <p:spPr>
          <a:xfrm>
            <a:off x="6223500" y="6577741"/>
            <a:ext cx="5897768" cy="261610"/>
          </a:xfrm>
          <a:prstGeom prst="rect">
            <a:avLst/>
          </a:prstGeom>
          <a:noFill/>
        </p:spPr>
        <p:txBody>
          <a:bodyPr wrap="none" rtlCol="0">
            <a:spAutoFit/>
          </a:bodyPr>
          <a:lstStyle/>
          <a:p>
            <a:r>
              <a:rPr lang="en-US" sz="1100" dirty="0">
                <a:latin typeface="High Tower Text" panose="02040502050506030303" pitchFamily="18" charset="0"/>
              </a:rPr>
              <a:t>Schwarze ML, et. al, “Innovations in Surgical Communication 1-4,” JAMA Surgery, August 2023</a:t>
            </a:r>
          </a:p>
        </p:txBody>
      </p:sp>
    </p:spTree>
    <p:extLst>
      <p:ext uri="{BB962C8B-B14F-4D97-AF65-F5344CB8AC3E}">
        <p14:creationId xmlns:p14="http://schemas.microsoft.com/office/powerpoint/2010/main" val="126316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BEE5C5-2390-9EAF-D621-9658EA582F05}"/>
              </a:ext>
            </a:extLst>
          </p:cNvPr>
          <p:cNvPicPr>
            <a:picLocks noChangeAspect="1"/>
          </p:cNvPicPr>
          <p:nvPr/>
        </p:nvPicPr>
        <p:blipFill>
          <a:blip r:embed="rId2"/>
          <a:stretch>
            <a:fillRect/>
          </a:stretch>
        </p:blipFill>
        <p:spPr>
          <a:xfrm>
            <a:off x="846889" y="1837556"/>
            <a:ext cx="10498222" cy="2840982"/>
          </a:xfrm>
          <a:prstGeom prst="rect">
            <a:avLst/>
          </a:prstGeom>
        </p:spPr>
      </p:pic>
    </p:spTree>
    <p:extLst>
      <p:ext uri="{BB962C8B-B14F-4D97-AF65-F5344CB8AC3E}">
        <p14:creationId xmlns:p14="http://schemas.microsoft.com/office/powerpoint/2010/main" val="1213261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BEBB46-370F-9204-6ECA-27807F5F7653}"/>
              </a:ext>
            </a:extLst>
          </p:cNvPr>
          <p:cNvPicPr>
            <a:picLocks noChangeAspect="1"/>
          </p:cNvPicPr>
          <p:nvPr/>
        </p:nvPicPr>
        <p:blipFill>
          <a:blip r:embed="rId2"/>
          <a:stretch>
            <a:fillRect/>
          </a:stretch>
        </p:blipFill>
        <p:spPr>
          <a:xfrm>
            <a:off x="3841844" y="1618481"/>
            <a:ext cx="4768755" cy="3273020"/>
          </a:xfrm>
          <a:prstGeom prst="rect">
            <a:avLst/>
          </a:prstGeom>
        </p:spPr>
      </p:pic>
    </p:spTree>
    <p:extLst>
      <p:ext uri="{BB962C8B-B14F-4D97-AF65-F5344CB8AC3E}">
        <p14:creationId xmlns:p14="http://schemas.microsoft.com/office/powerpoint/2010/main" val="2698185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76300" y="-27146"/>
            <a:ext cx="13544550" cy="6885146"/>
          </a:xfrm>
          <a:prstGeom prst="rect">
            <a:avLst/>
          </a:prstGeom>
        </p:spPr>
      </p:pic>
    </p:spTree>
    <p:extLst>
      <p:ext uri="{BB962C8B-B14F-4D97-AF65-F5344CB8AC3E}">
        <p14:creationId xmlns:p14="http://schemas.microsoft.com/office/powerpoint/2010/main" val="100874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1EB533-2638-42F3-A285-DAF0BC4135F3}"/>
              </a:ext>
            </a:extLst>
          </p:cNvPr>
          <p:cNvPicPr>
            <a:picLocks noChangeAspect="1"/>
          </p:cNvPicPr>
          <p:nvPr/>
        </p:nvPicPr>
        <p:blipFill>
          <a:blip r:embed="rId3"/>
          <a:stretch>
            <a:fillRect/>
          </a:stretch>
        </p:blipFill>
        <p:spPr>
          <a:xfrm>
            <a:off x="8560732" y="4379342"/>
            <a:ext cx="3115326" cy="908383"/>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9386" t="21711" b="12675"/>
          <a:stretch/>
        </p:blipFill>
        <p:spPr>
          <a:xfrm>
            <a:off x="133745" y="1052426"/>
            <a:ext cx="3592924" cy="4377817"/>
          </a:xfrm>
          <a:prstGeom prst="rect">
            <a:avLst/>
          </a:prstGeom>
          <a:effectLst>
            <a:softEdge rad="127000"/>
          </a:effectLst>
        </p:spPr>
      </p:pic>
      <p:sp>
        <p:nvSpPr>
          <p:cNvPr id="7" name="TextBox 6">
            <a:extLst>
              <a:ext uri="{FF2B5EF4-FFF2-40B4-BE49-F238E27FC236}">
                <a16:creationId xmlns:a16="http://schemas.microsoft.com/office/drawing/2014/main" id="{48789479-A6DF-4A99-8587-5D33F3B1BDBF}"/>
              </a:ext>
            </a:extLst>
          </p:cNvPr>
          <p:cNvSpPr txBox="1"/>
          <p:nvPr/>
        </p:nvSpPr>
        <p:spPr>
          <a:xfrm>
            <a:off x="8635706" y="1646143"/>
            <a:ext cx="3206327" cy="2800767"/>
          </a:xfrm>
          <a:prstGeom prst="rect">
            <a:avLst/>
          </a:prstGeom>
          <a:noFill/>
        </p:spPr>
        <p:txBody>
          <a:bodyPr wrap="none" rtlCol="0">
            <a:spAutoFit/>
          </a:bodyPr>
          <a:lstStyle/>
          <a:p>
            <a:r>
              <a:rPr lang="en-US" sz="3200" b="1" dirty="0">
                <a:latin typeface="Candara" panose="020E0502030303020204" pitchFamily="34" charset="0"/>
              </a:rPr>
              <a:t>Thank you!  </a:t>
            </a:r>
            <a:endParaRPr lang="en-US" b="1" dirty="0"/>
          </a:p>
          <a:p>
            <a:r>
              <a:rPr lang="en-US" dirty="0">
                <a:hlinkClick r:id="rId5"/>
              </a:rPr>
              <a:t>schwarze@surgery.wisc.edu</a:t>
            </a:r>
            <a:endParaRPr lang="en-US" dirty="0"/>
          </a:p>
          <a:p>
            <a:endParaRPr lang="en-US" dirty="0">
              <a:latin typeface="Candara" panose="020E0502030303020204" pitchFamily="34" charset="0"/>
            </a:endParaRPr>
          </a:p>
          <a:p>
            <a:r>
              <a:rPr lang="en-US" dirty="0">
                <a:latin typeface="Candara" panose="020E0502030303020204" pitchFamily="34" charset="0"/>
              </a:rPr>
              <a:t>Additional Resources:</a:t>
            </a:r>
          </a:p>
          <a:p>
            <a:r>
              <a:rPr lang="en-US" dirty="0">
                <a:latin typeface="Candara" panose="020E0502030303020204" pitchFamily="34" charset="0"/>
                <a:hlinkClick r:id="rId6"/>
              </a:rPr>
              <a:t>https://patientpreferences.org/</a:t>
            </a:r>
          </a:p>
          <a:p>
            <a:r>
              <a:rPr lang="en-US" dirty="0">
                <a:hlinkClick r:id="rId7"/>
              </a:rPr>
              <a:t>https://tinyurl.com/hfej6hv</a:t>
            </a:r>
            <a:endParaRPr lang="en-US" dirty="0"/>
          </a:p>
          <a:p>
            <a:endParaRPr lang="en-US" dirty="0"/>
          </a:p>
          <a:p>
            <a:endParaRPr lang="en-US" dirty="0"/>
          </a:p>
          <a:p>
            <a:endParaRPr lang="en-US" dirty="0"/>
          </a:p>
        </p:txBody>
      </p:sp>
      <p:pic>
        <p:nvPicPr>
          <p:cNvPr id="6" name="Picture 5"/>
          <p:cNvPicPr>
            <a:picLocks noChangeAspect="1"/>
          </p:cNvPicPr>
          <p:nvPr/>
        </p:nvPicPr>
        <p:blipFill>
          <a:blip r:embed="rId8"/>
          <a:stretch>
            <a:fillRect/>
          </a:stretch>
        </p:blipFill>
        <p:spPr>
          <a:xfrm>
            <a:off x="4057812" y="1099527"/>
            <a:ext cx="3970630" cy="4188198"/>
          </a:xfrm>
          <a:prstGeom prst="rect">
            <a:avLst/>
          </a:prstGeom>
        </p:spPr>
      </p:pic>
    </p:spTree>
    <p:extLst>
      <p:ext uri="{BB962C8B-B14F-4D97-AF65-F5344CB8AC3E}">
        <p14:creationId xmlns:p14="http://schemas.microsoft.com/office/powerpoint/2010/main" val="1655372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C7778F-911B-43C4-AA4A-351419736276}"/>
              </a:ext>
            </a:extLst>
          </p:cNvPr>
          <p:cNvPicPr>
            <a:picLocks noChangeAspect="1"/>
          </p:cNvPicPr>
          <p:nvPr/>
        </p:nvPicPr>
        <p:blipFill>
          <a:blip r:embed="rId3"/>
          <a:stretch>
            <a:fillRect/>
          </a:stretch>
        </p:blipFill>
        <p:spPr>
          <a:xfrm>
            <a:off x="6456721" y="1484079"/>
            <a:ext cx="5257800" cy="5257800"/>
          </a:xfrm>
          <a:prstGeom prst="rect">
            <a:avLst/>
          </a:prstGeom>
        </p:spPr>
      </p:pic>
      <p:sp>
        <p:nvSpPr>
          <p:cNvPr id="5" name="Content Placeholder 4">
            <a:extLst>
              <a:ext uri="{FF2B5EF4-FFF2-40B4-BE49-F238E27FC236}">
                <a16:creationId xmlns:a16="http://schemas.microsoft.com/office/drawing/2014/main" id="{6F61F3AA-CC27-4A93-B970-81DE75FBBE43}"/>
              </a:ext>
            </a:extLst>
          </p:cNvPr>
          <p:cNvSpPr txBox="1">
            <a:spLocks noGrp="1"/>
          </p:cNvSpPr>
          <p:nvPr>
            <p:ph idx="1"/>
          </p:nvPr>
        </p:nvSpPr>
        <p:spPr>
          <a:xfrm>
            <a:off x="1096921" y="2231423"/>
            <a:ext cx="2950806" cy="2856167"/>
          </a:xfrm>
          <a:prstGeom prst="rect">
            <a:avLst/>
          </a:prstGeom>
          <a:noFill/>
        </p:spPr>
        <p:txBody>
          <a:bodyPr wrap="square" rtlCol="0">
            <a:spAutoFit/>
          </a:bodyPr>
          <a:lstStyle/>
          <a:p>
            <a:pPr marL="0" indent="0">
              <a:buNone/>
            </a:pPr>
            <a:r>
              <a:rPr lang="en-US" sz="1600" b="1" u="sng" dirty="0">
                <a:latin typeface="Candara" panose="020E0502030303020204" pitchFamily="34" charset="0"/>
              </a:rPr>
              <a:t>DISCLOSURES: </a:t>
            </a:r>
          </a:p>
          <a:p>
            <a:pPr marL="0" indent="0">
              <a:buNone/>
            </a:pPr>
            <a:r>
              <a:rPr lang="en-US" sz="1600" b="1" u="sng" dirty="0">
                <a:latin typeface="Candara" panose="020E0502030303020204" pitchFamily="34" charset="0"/>
              </a:rPr>
              <a:t>Current Funding for Research</a:t>
            </a:r>
          </a:p>
          <a:p>
            <a:pPr marL="0" indent="0">
              <a:buNone/>
            </a:pPr>
            <a:r>
              <a:rPr lang="en-US" sz="1600" i="1" dirty="0">
                <a:latin typeface="Candara" panose="020E0502030303020204" pitchFamily="34" charset="0"/>
              </a:rPr>
              <a:t>NIH: </a:t>
            </a:r>
            <a:r>
              <a:rPr lang="en-US" sz="1600" dirty="0">
                <a:latin typeface="Candara" panose="020E0502030303020204" pitchFamily="34" charset="0"/>
              </a:rPr>
              <a:t>R01AG065365</a:t>
            </a:r>
          </a:p>
          <a:p>
            <a:pPr marL="0" indent="0">
              <a:buNone/>
            </a:pPr>
            <a:r>
              <a:rPr lang="en-US" sz="1600" i="1" dirty="0">
                <a:latin typeface="Candara" panose="020E0502030303020204" pitchFamily="34" charset="0"/>
              </a:rPr>
              <a:t>NIH: </a:t>
            </a:r>
            <a:r>
              <a:rPr lang="en-US" sz="1600" dirty="0">
                <a:latin typeface="Candara" panose="020E0502030303020204" pitchFamily="34" charset="0"/>
              </a:rPr>
              <a:t>R01AG078242 </a:t>
            </a:r>
          </a:p>
          <a:p>
            <a:pPr marL="0" indent="0">
              <a:buNone/>
            </a:pPr>
            <a:r>
              <a:rPr lang="en-US" sz="1600" i="1" dirty="0">
                <a:latin typeface="Candara" panose="020E0502030303020204" pitchFamily="34" charset="0"/>
              </a:rPr>
              <a:t>NIH</a:t>
            </a:r>
            <a:r>
              <a:rPr lang="en-US" sz="1600" dirty="0">
                <a:latin typeface="Candara" panose="020E0502030303020204" pitchFamily="34" charset="0"/>
              </a:rPr>
              <a:t>: K24AG073476</a:t>
            </a:r>
            <a:endParaRPr lang="en-US" sz="1600" i="1" dirty="0">
              <a:latin typeface="Candara" panose="020E0502030303020204" pitchFamily="34" charset="0"/>
            </a:endParaRPr>
          </a:p>
          <a:p>
            <a:pPr marL="0" indent="0">
              <a:buNone/>
            </a:pPr>
            <a:endParaRPr lang="en-US" sz="1600" b="1" i="1" u="sng" dirty="0">
              <a:latin typeface="Candara" panose="020E0502030303020204" pitchFamily="34" charset="0"/>
            </a:endParaRPr>
          </a:p>
          <a:p>
            <a:pPr marL="0" indent="0">
              <a:buNone/>
            </a:pPr>
            <a:r>
              <a:rPr lang="en-US" sz="1600" b="1" i="1" u="sng" dirty="0">
                <a:latin typeface="Candara" panose="020E0502030303020204" pitchFamily="34" charset="0"/>
              </a:rPr>
              <a:t>Other (spouse)</a:t>
            </a:r>
          </a:p>
          <a:p>
            <a:pPr marL="0" indent="0">
              <a:spcBef>
                <a:spcPts val="0"/>
              </a:spcBef>
              <a:buNone/>
            </a:pPr>
            <a:r>
              <a:rPr lang="en-US" sz="1600" i="1" dirty="0" err="1">
                <a:latin typeface="Candara" panose="020E0502030303020204" pitchFamily="34" charset="0"/>
              </a:rPr>
              <a:t>Mezlight</a:t>
            </a:r>
            <a:r>
              <a:rPr lang="en-US" sz="1600" i="1" dirty="0">
                <a:latin typeface="Candara" panose="020E0502030303020204" pitchFamily="34" charset="0"/>
              </a:rPr>
              <a:t> LLC</a:t>
            </a:r>
          </a:p>
          <a:p>
            <a:pPr marL="0" indent="0">
              <a:spcBef>
                <a:spcPts val="0"/>
              </a:spcBef>
              <a:buNone/>
            </a:pPr>
            <a:r>
              <a:rPr lang="en-US" sz="1600" i="1" dirty="0">
                <a:latin typeface="Candara" panose="020E0502030303020204" pitchFamily="34" charset="0"/>
              </a:rPr>
              <a:t>Alexis Bio</a:t>
            </a:r>
          </a:p>
        </p:txBody>
      </p:sp>
      <p:pic>
        <p:nvPicPr>
          <p:cNvPr id="3" name="Picture 2">
            <a:extLst>
              <a:ext uri="{FF2B5EF4-FFF2-40B4-BE49-F238E27FC236}">
                <a16:creationId xmlns:a16="http://schemas.microsoft.com/office/drawing/2014/main" id="{D4189BE5-D197-3862-9DE5-3ED8D5FB03CB}"/>
              </a:ext>
            </a:extLst>
          </p:cNvPr>
          <p:cNvPicPr>
            <a:picLocks noChangeAspect="1"/>
          </p:cNvPicPr>
          <p:nvPr/>
        </p:nvPicPr>
        <p:blipFill rotWithShape="1">
          <a:blip r:embed="rId4"/>
          <a:srcRect r="7011"/>
          <a:stretch/>
        </p:blipFill>
        <p:spPr>
          <a:xfrm>
            <a:off x="4809213" y="821710"/>
            <a:ext cx="6469191" cy="5214579"/>
          </a:xfrm>
          <a:prstGeom prst="rect">
            <a:avLst/>
          </a:prstGeom>
          <a:solidFill>
            <a:schemeClr val="bg1"/>
          </a:solidFill>
        </p:spPr>
      </p:pic>
    </p:spTree>
    <p:extLst>
      <p:ext uri="{BB962C8B-B14F-4D97-AF65-F5344CB8AC3E}">
        <p14:creationId xmlns:p14="http://schemas.microsoft.com/office/powerpoint/2010/main" val="2880913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0695" b="60084"/>
          <a:stretch/>
        </p:blipFill>
        <p:spPr>
          <a:xfrm>
            <a:off x="317349" y="2458338"/>
            <a:ext cx="11802879" cy="1587261"/>
          </a:xfrm>
          <a:prstGeom prst="rect">
            <a:avLst/>
          </a:prstGeom>
        </p:spPr>
      </p:pic>
      <p:pic>
        <p:nvPicPr>
          <p:cNvPr id="5" name="Picture 4"/>
          <p:cNvPicPr>
            <a:picLocks noChangeAspect="1"/>
          </p:cNvPicPr>
          <p:nvPr/>
        </p:nvPicPr>
        <p:blipFill>
          <a:blip r:embed="rId3"/>
          <a:stretch>
            <a:fillRect/>
          </a:stretch>
        </p:blipFill>
        <p:spPr>
          <a:xfrm>
            <a:off x="317350" y="4045599"/>
            <a:ext cx="11802879" cy="1597290"/>
          </a:xfrm>
          <a:prstGeom prst="rect">
            <a:avLst/>
          </a:prstGeom>
        </p:spPr>
      </p:pic>
      <p:pic>
        <p:nvPicPr>
          <p:cNvPr id="2" name="Picture 1">
            <a:extLst>
              <a:ext uri="{FF2B5EF4-FFF2-40B4-BE49-F238E27FC236}">
                <a16:creationId xmlns:a16="http://schemas.microsoft.com/office/drawing/2014/main" id="{0AC681A2-62EE-CC62-B370-BE24D2194738}"/>
              </a:ext>
            </a:extLst>
          </p:cNvPr>
          <p:cNvPicPr>
            <a:picLocks noChangeAspect="1"/>
          </p:cNvPicPr>
          <p:nvPr/>
        </p:nvPicPr>
        <p:blipFill>
          <a:blip r:embed="rId4"/>
          <a:stretch>
            <a:fillRect/>
          </a:stretch>
        </p:blipFill>
        <p:spPr>
          <a:xfrm>
            <a:off x="168936" y="4844244"/>
            <a:ext cx="3723890" cy="2030690"/>
          </a:xfrm>
          <a:prstGeom prst="rect">
            <a:avLst/>
          </a:prstGeom>
        </p:spPr>
      </p:pic>
      <p:pic>
        <p:nvPicPr>
          <p:cNvPr id="3" name="Picture 2">
            <a:extLst>
              <a:ext uri="{FF2B5EF4-FFF2-40B4-BE49-F238E27FC236}">
                <a16:creationId xmlns:a16="http://schemas.microsoft.com/office/drawing/2014/main" id="{14C0EF52-5152-2194-E070-3136BE7289D2}"/>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573617" y="104467"/>
            <a:ext cx="3860811" cy="2571300"/>
          </a:xfrm>
          <a:prstGeom prst="rect">
            <a:avLst/>
          </a:prstGeom>
          <a:effectLst>
            <a:softEdge rad="635000"/>
          </a:effectLst>
        </p:spPr>
      </p:pic>
    </p:spTree>
    <p:extLst>
      <p:ext uri="{BB962C8B-B14F-4D97-AF65-F5344CB8AC3E}">
        <p14:creationId xmlns:p14="http://schemas.microsoft.com/office/powerpoint/2010/main" val="2467880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55279" y="1346728"/>
            <a:ext cx="10216055" cy="5183864"/>
            <a:chOff x="2724665" y="1051798"/>
            <a:chExt cx="7344925" cy="41148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6175034" y="2211600"/>
              <a:ext cx="869659" cy="1739317"/>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5440499" y="2213919"/>
              <a:ext cx="869659" cy="1739317"/>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3410465" y="2211600"/>
              <a:ext cx="869659" cy="1739317"/>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2724665" y="2213919"/>
              <a:ext cx="869659" cy="1739317"/>
            </a:xfrm>
            <a:prstGeom prst="rect">
              <a:avLst/>
            </a:prstGeom>
          </p:spPr>
        </p:pic>
        <p:sp>
          <p:nvSpPr>
            <p:cNvPr id="9" name="Rectangle 8"/>
            <p:cNvSpPr/>
            <p:nvPr/>
          </p:nvSpPr>
          <p:spPr>
            <a:xfrm>
              <a:off x="4177771" y="1051798"/>
              <a:ext cx="1153855" cy="41148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i="1" dirty="0"/>
            </a:p>
            <a:p>
              <a:pPr algn="ctr"/>
              <a:endParaRPr lang="en-US" sz="1050" i="1" dirty="0"/>
            </a:p>
            <a:p>
              <a:pPr algn="ctr"/>
              <a:endParaRPr lang="en-US" sz="1050" i="1" dirty="0"/>
            </a:p>
            <a:p>
              <a:pPr algn="ctr"/>
              <a:endParaRPr lang="en-US" sz="1050" i="1" dirty="0"/>
            </a:p>
            <a:p>
              <a:pPr algn="ctr"/>
              <a:endParaRPr lang="en-US" sz="1050" i="1" dirty="0"/>
            </a:p>
            <a:p>
              <a:pPr algn="ctr"/>
              <a:endParaRPr lang="en-US" sz="1050" i="1" dirty="0"/>
            </a:p>
            <a:p>
              <a:pPr algn="ctr"/>
              <a:endParaRPr lang="en-US" sz="1050" i="1" dirty="0"/>
            </a:p>
            <a:p>
              <a:pPr algn="ctr"/>
              <a:endParaRPr lang="en-US" sz="1050" i="1" dirty="0"/>
            </a:p>
            <a:p>
              <a:pPr algn="ctr"/>
              <a:endParaRPr lang="en-US" sz="1050" i="1" dirty="0"/>
            </a:p>
            <a:p>
              <a:pPr algn="ctr"/>
              <a:endParaRPr lang="en-US" sz="1050" i="1" dirty="0"/>
            </a:p>
            <a:p>
              <a:pPr algn="ctr"/>
              <a:endParaRPr lang="en-US" sz="1050" i="1" dirty="0"/>
            </a:p>
            <a:p>
              <a:pPr algn="ctr"/>
              <a:endParaRPr lang="en-US" sz="1050" i="1" dirty="0"/>
            </a:p>
            <a:p>
              <a:pPr algn="ctr"/>
              <a:endParaRPr lang="en-US" sz="1050" i="1" dirty="0"/>
            </a:p>
            <a:p>
              <a:pPr algn="ctr"/>
              <a:endParaRPr lang="en-US" sz="1050" i="1" dirty="0"/>
            </a:p>
            <a:p>
              <a:endParaRPr lang="en-US" sz="1050" i="1" dirty="0">
                <a:solidFill>
                  <a:schemeClr val="tx1"/>
                </a:solidFill>
              </a:endParaRPr>
            </a:p>
            <a:p>
              <a:endParaRPr lang="en-US" sz="1050" i="1" dirty="0">
                <a:solidFill>
                  <a:schemeClr val="tx1"/>
                </a:solidFill>
              </a:endParaRPr>
            </a:p>
            <a:p>
              <a:endParaRPr lang="en-US" sz="1050" i="1" dirty="0">
                <a:solidFill>
                  <a:schemeClr val="tx1"/>
                </a:solidFill>
              </a:endParaRPr>
            </a:p>
            <a:p>
              <a:pPr algn="ctr"/>
              <a:endParaRPr lang="en-US" sz="1100" b="1" i="1" dirty="0">
                <a:solidFill>
                  <a:schemeClr val="tx1"/>
                </a:solidFill>
              </a:endParaRPr>
            </a:p>
          </p:txBody>
        </p:sp>
        <p:cxnSp>
          <p:nvCxnSpPr>
            <p:cNvPr id="10" name="Straight Arrow Connector 9"/>
            <p:cNvCxnSpPr/>
            <p:nvPr/>
          </p:nvCxnSpPr>
          <p:spPr>
            <a:xfrm>
              <a:off x="3943865" y="2908895"/>
              <a:ext cx="1833064"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52767"/>
            <a:stretch/>
          </p:blipFill>
          <p:spPr>
            <a:xfrm>
              <a:off x="5670587" y="1682011"/>
              <a:ext cx="1117538" cy="236601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2915766" y="1721892"/>
              <a:ext cx="1183005" cy="2366010"/>
            </a:xfrm>
            <a:prstGeom prst="rect">
              <a:avLst/>
            </a:prstGeom>
          </p:spPr>
        </p:pic>
        <p:sp>
          <p:nvSpPr>
            <p:cNvPr id="13" name="TextBox 12"/>
            <p:cNvSpPr txBox="1"/>
            <p:nvPr/>
          </p:nvSpPr>
          <p:spPr>
            <a:xfrm>
              <a:off x="3131543" y="2439977"/>
              <a:ext cx="758415" cy="692497"/>
            </a:xfrm>
            <a:prstGeom prst="rect">
              <a:avLst/>
            </a:prstGeom>
            <a:noFill/>
            <a:ln w="12700">
              <a:noFill/>
            </a:ln>
          </p:spPr>
          <p:txBody>
            <a:bodyPr wrap="square" rtlCol="0">
              <a:spAutoFit/>
            </a:bodyPr>
            <a:lstStyle/>
            <a:p>
              <a:pPr algn="ctr"/>
              <a:r>
                <a:rPr lang="en-US" sz="1300" b="1" dirty="0">
                  <a:solidFill>
                    <a:schemeClr val="bg1"/>
                  </a:solidFill>
                </a:rPr>
                <a:t>Patient and Family </a:t>
              </a:r>
            </a:p>
          </p:txBody>
        </p:sp>
        <p:sp>
          <p:nvSpPr>
            <p:cNvPr id="14" name="Rounded Rectangle 13"/>
            <p:cNvSpPr/>
            <p:nvPr/>
          </p:nvSpPr>
          <p:spPr>
            <a:xfrm>
              <a:off x="4373203" y="2409638"/>
              <a:ext cx="802756" cy="9107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317673" y="2594919"/>
              <a:ext cx="938149" cy="646331"/>
            </a:xfrm>
            <a:prstGeom prst="rect">
              <a:avLst/>
            </a:prstGeom>
            <a:noFill/>
            <a:ln w="12700">
              <a:noFill/>
            </a:ln>
          </p:spPr>
          <p:txBody>
            <a:bodyPr wrap="square" rtlCol="0">
              <a:spAutoFit/>
            </a:bodyPr>
            <a:lstStyle/>
            <a:p>
              <a:pPr algn="ctr"/>
              <a:r>
                <a:rPr lang="en-US" b="1" dirty="0"/>
                <a:t>Inter-</a:t>
              </a:r>
              <a:r>
                <a:rPr lang="en-US" b="1" dirty="0" err="1"/>
                <a:t>vention</a:t>
              </a:r>
              <a:endParaRPr lang="en-US" sz="1000" b="1" dirty="0"/>
            </a:p>
          </p:txBody>
        </p:sp>
        <p:cxnSp>
          <p:nvCxnSpPr>
            <p:cNvPr id="16" name="Straight Arrow Connector 15"/>
            <p:cNvCxnSpPr/>
            <p:nvPr/>
          </p:nvCxnSpPr>
          <p:spPr>
            <a:xfrm flipH="1">
              <a:off x="4771210" y="2049980"/>
              <a:ext cx="5579" cy="331669"/>
            </a:xfrm>
            <a:prstGeom prst="straightConnector1">
              <a:avLst/>
            </a:prstGeom>
            <a:ln w="190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37685" y="1569391"/>
              <a:ext cx="1298125" cy="584775"/>
            </a:xfrm>
            <a:prstGeom prst="rect">
              <a:avLst/>
            </a:prstGeom>
            <a:noFill/>
            <a:ln w="12700">
              <a:noFill/>
            </a:ln>
          </p:spPr>
          <p:txBody>
            <a:bodyPr wrap="square" rtlCol="0">
              <a:spAutoFit/>
            </a:bodyPr>
            <a:lstStyle/>
            <a:p>
              <a:pPr algn="ctr"/>
              <a:r>
                <a:rPr lang="en-US" sz="1600" dirty="0"/>
                <a:t>Surgeon endorsement</a:t>
              </a:r>
            </a:p>
          </p:txBody>
        </p:sp>
        <p:sp>
          <p:nvSpPr>
            <p:cNvPr id="18" name="TextBox 17"/>
            <p:cNvSpPr txBox="1"/>
            <p:nvPr/>
          </p:nvSpPr>
          <p:spPr>
            <a:xfrm>
              <a:off x="5785555" y="2390763"/>
              <a:ext cx="892884" cy="892552"/>
            </a:xfrm>
            <a:prstGeom prst="rect">
              <a:avLst/>
            </a:prstGeom>
            <a:noFill/>
            <a:ln w="12700">
              <a:noFill/>
            </a:ln>
          </p:spPr>
          <p:txBody>
            <a:bodyPr wrap="square" rtlCol="0">
              <a:spAutoFit/>
            </a:bodyPr>
            <a:lstStyle/>
            <a:p>
              <a:pPr algn="ctr"/>
              <a:r>
                <a:rPr lang="en-US" sz="1300" b="1" dirty="0">
                  <a:solidFill>
                    <a:schemeClr val="bg1"/>
                  </a:solidFill>
                </a:rPr>
                <a:t>Activated</a:t>
              </a:r>
            </a:p>
            <a:p>
              <a:pPr algn="ctr"/>
              <a:r>
                <a:rPr lang="en-US" sz="1300" b="1" dirty="0">
                  <a:solidFill>
                    <a:schemeClr val="bg1"/>
                  </a:solidFill>
                </a:rPr>
                <a:t>Patient and Family </a:t>
              </a:r>
            </a:p>
          </p:txBody>
        </p:sp>
        <p:sp>
          <p:nvSpPr>
            <p:cNvPr id="19" name="TextBox 18"/>
            <p:cNvSpPr txBox="1"/>
            <p:nvPr/>
          </p:nvSpPr>
          <p:spPr>
            <a:xfrm>
              <a:off x="4193920" y="3711160"/>
              <a:ext cx="1153856" cy="646331"/>
            </a:xfrm>
            <a:prstGeom prst="rect">
              <a:avLst/>
            </a:prstGeom>
            <a:noFill/>
            <a:ln w="12700">
              <a:noFill/>
            </a:ln>
          </p:spPr>
          <p:txBody>
            <a:bodyPr wrap="square" rtlCol="0">
              <a:spAutoFit/>
            </a:bodyPr>
            <a:lstStyle/>
            <a:p>
              <a:pPr algn="ctr"/>
              <a:r>
                <a:rPr lang="en-US" dirty="0"/>
                <a:t>Patient </a:t>
              </a:r>
            </a:p>
            <a:p>
              <a:pPr algn="ctr"/>
              <a:r>
                <a:rPr lang="en-US" dirty="0"/>
                <a:t>reflection</a:t>
              </a:r>
            </a:p>
          </p:txBody>
        </p:sp>
        <p:cxnSp>
          <p:nvCxnSpPr>
            <p:cNvPr id="20" name="Straight Arrow Connector 19"/>
            <p:cNvCxnSpPr/>
            <p:nvPr/>
          </p:nvCxnSpPr>
          <p:spPr>
            <a:xfrm flipV="1">
              <a:off x="8348158" y="2489179"/>
              <a:ext cx="369054" cy="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H="1">
              <a:off x="4771210" y="3360455"/>
              <a:ext cx="5579" cy="331669"/>
            </a:xfrm>
            <a:prstGeom prst="straightConnector1">
              <a:avLst/>
            </a:prstGeom>
            <a:ln w="190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044693" y="2258567"/>
              <a:ext cx="1523574" cy="1077218"/>
            </a:xfrm>
            <a:prstGeom prst="rect">
              <a:avLst/>
            </a:prstGeom>
            <a:solidFill>
              <a:schemeClr val="bg1"/>
            </a:solidFill>
            <a:ln w="12700">
              <a:solidFill>
                <a:schemeClr val="tx1"/>
              </a:solidFill>
            </a:ln>
          </p:spPr>
          <p:txBody>
            <a:bodyPr wrap="square" rtlCol="0">
              <a:spAutoFit/>
            </a:bodyPr>
            <a:lstStyle/>
            <a:p>
              <a:pPr>
                <a:spcAft>
                  <a:spcPts val="1200"/>
                </a:spcAft>
              </a:pPr>
              <a:r>
                <a:rPr lang="en-US" sz="1600" dirty="0"/>
                <a:t>Increased patient self-efficacy in communication</a:t>
              </a:r>
            </a:p>
          </p:txBody>
        </p:sp>
        <p:sp>
          <p:nvSpPr>
            <p:cNvPr id="24" name="TextBox 23"/>
            <p:cNvSpPr txBox="1"/>
            <p:nvPr/>
          </p:nvSpPr>
          <p:spPr>
            <a:xfrm>
              <a:off x="8717212" y="2258566"/>
              <a:ext cx="1352378" cy="1077218"/>
            </a:xfrm>
            <a:prstGeom prst="rect">
              <a:avLst/>
            </a:prstGeom>
            <a:solidFill>
              <a:schemeClr val="bg1"/>
            </a:solidFill>
            <a:ln w="12700">
              <a:solidFill>
                <a:schemeClr val="tx1"/>
              </a:solidFill>
            </a:ln>
          </p:spPr>
          <p:txBody>
            <a:bodyPr wrap="square" rtlCol="0">
              <a:spAutoFit/>
            </a:bodyPr>
            <a:lstStyle/>
            <a:p>
              <a:pPr>
                <a:spcAft>
                  <a:spcPts val="1200"/>
                </a:spcAft>
              </a:pPr>
              <a:r>
                <a:rPr lang="en-US" sz="1600" dirty="0"/>
                <a:t>MD helps compare treatment options </a:t>
              </a:r>
            </a:p>
          </p:txBody>
        </p:sp>
        <p:cxnSp>
          <p:nvCxnSpPr>
            <p:cNvPr id="27" name="Straight Arrow Connector 26"/>
            <p:cNvCxnSpPr/>
            <p:nvPr/>
          </p:nvCxnSpPr>
          <p:spPr>
            <a:xfrm flipV="1">
              <a:off x="6763265" y="2478082"/>
              <a:ext cx="334962" cy="1"/>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a:xfrm>
            <a:off x="419689" y="-641926"/>
            <a:ext cx="10348159" cy="1600200"/>
          </a:xfrm>
        </p:spPr>
        <p:txBody>
          <a:bodyPr>
            <a:normAutofit/>
          </a:bodyPr>
          <a:lstStyle/>
          <a:p>
            <a:r>
              <a:rPr lang="en-US" b="1" dirty="0">
                <a:latin typeface="Candara" panose="020E0502030303020204" pitchFamily="34" charset="0"/>
              </a:rPr>
              <a:t>Patients want to participate, they often don’t know how</a:t>
            </a:r>
          </a:p>
        </p:txBody>
      </p:sp>
      <p:sp>
        <p:nvSpPr>
          <p:cNvPr id="4" name="Rectangle 3">
            <a:extLst>
              <a:ext uri="{FF2B5EF4-FFF2-40B4-BE49-F238E27FC236}">
                <a16:creationId xmlns:a16="http://schemas.microsoft.com/office/drawing/2014/main" id="{2D80586B-66B6-4D80-B731-41031AAC9034}"/>
              </a:ext>
            </a:extLst>
          </p:cNvPr>
          <p:cNvSpPr/>
          <p:nvPr/>
        </p:nvSpPr>
        <p:spPr>
          <a:xfrm>
            <a:off x="3225935" y="3136294"/>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30A0"/>
                </a:solidFill>
                <a:latin typeface="Candara" panose="020E0502030303020204" pitchFamily="34" charset="0"/>
              </a:rPr>
              <a:t>QPL</a:t>
            </a:r>
          </a:p>
        </p:txBody>
      </p:sp>
      <p:grpSp>
        <p:nvGrpSpPr>
          <p:cNvPr id="28" name="Group 27">
            <a:extLst>
              <a:ext uri="{FF2B5EF4-FFF2-40B4-BE49-F238E27FC236}">
                <a16:creationId xmlns:a16="http://schemas.microsoft.com/office/drawing/2014/main" id="{78718CEB-959A-4926-85E6-0E7236188E02}"/>
              </a:ext>
            </a:extLst>
          </p:cNvPr>
          <p:cNvGrpSpPr/>
          <p:nvPr/>
        </p:nvGrpSpPr>
        <p:grpSpPr>
          <a:xfrm>
            <a:off x="4621749" y="2140676"/>
            <a:ext cx="2114294" cy="3670738"/>
            <a:chOff x="4621749" y="2140676"/>
            <a:chExt cx="2114294" cy="3670738"/>
          </a:xfrm>
        </p:grpSpPr>
        <p:sp>
          <p:nvSpPr>
            <p:cNvPr id="25" name="Oval 24">
              <a:extLst>
                <a:ext uri="{FF2B5EF4-FFF2-40B4-BE49-F238E27FC236}">
                  <a16:creationId xmlns:a16="http://schemas.microsoft.com/office/drawing/2014/main" id="{E37B815B-6313-4329-8B4A-3FDCE121E58A}"/>
                </a:ext>
              </a:extLst>
            </p:cNvPr>
            <p:cNvSpPr/>
            <p:nvPr/>
          </p:nvSpPr>
          <p:spPr>
            <a:xfrm>
              <a:off x="4621749" y="2140676"/>
              <a:ext cx="2114294" cy="3369879"/>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0266EF5-02B7-4F64-94E0-9E1F68E71DE4}"/>
                </a:ext>
              </a:extLst>
            </p:cNvPr>
            <p:cNvSpPr txBox="1"/>
            <p:nvPr/>
          </p:nvSpPr>
          <p:spPr>
            <a:xfrm>
              <a:off x="4849409" y="5442082"/>
              <a:ext cx="1768433" cy="369332"/>
            </a:xfrm>
            <a:prstGeom prst="rect">
              <a:avLst/>
            </a:prstGeom>
            <a:noFill/>
          </p:spPr>
          <p:txBody>
            <a:bodyPr wrap="none" rtlCol="0">
              <a:spAutoFit/>
            </a:bodyPr>
            <a:lstStyle/>
            <a:p>
              <a:r>
                <a:rPr lang="en-US" b="1" dirty="0">
                  <a:solidFill>
                    <a:schemeClr val="accent1">
                      <a:lumMod val="50000"/>
                    </a:schemeClr>
                  </a:solidFill>
                  <a:latin typeface="Candara" panose="020E0502030303020204" pitchFamily="34" charset="0"/>
                </a:rPr>
                <a:t>Question asking</a:t>
              </a:r>
            </a:p>
          </p:txBody>
        </p:sp>
      </p:grpSp>
      <p:pic>
        <p:nvPicPr>
          <p:cNvPr id="30" name="Picture 29">
            <a:extLst>
              <a:ext uri="{FF2B5EF4-FFF2-40B4-BE49-F238E27FC236}">
                <a16:creationId xmlns:a16="http://schemas.microsoft.com/office/drawing/2014/main" id="{1AC18750-7B57-4F6B-A274-3300E93254A7}"/>
              </a:ext>
            </a:extLst>
          </p:cNvPr>
          <p:cNvPicPr>
            <a:picLocks noChangeAspect="1"/>
          </p:cNvPicPr>
          <p:nvPr/>
        </p:nvPicPr>
        <p:blipFill>
          <a:blip r:embed="rId4"/>
          <a:stretch>
            <a:fillRect/>
          </a:stretch>
        </p:blipFill>
        <p:spPr>
          <a:xfrm>
            <a:off x="9877097" y="5533859"/>
            <a:ext cx="1923572" cy="1198015"/>
          </a:xfrm>
          <a:prstGeom prst="rect">
            <a:avLst/>
          </a:prstGeom>
        </p:spPr>
      </p:pic>
      <p:grpSp>
        <p:nvGrpSpPr>
          <p:cNvPr id="37" name="Group 36">
            <a:extLst>
              <a:ext uri="{FF2B5EF4-FFF2-40B4-BE49-F238E27FC236}">
                <a16:creationId xmlns:a16="http://schemas.microsoft.com/office/drawing/2014/main" id="{2C216579-C130-4939-AC64-096850CBDD80}"/>
              </a:ext>
            </a:extLst>
          </p:cNvPr>
          <p:cNvGrpSpPr/>
          <p:nvPr/>
        </p:nvGrpSpPr>
        <p:grpSpPr>
          <a:xfrm>
            <a:off x="6795973" y="2518543"/>
            <a:ext cx="2233727" cy="2124225"/>
            <a:chOff x="6795973" y="2518543"/>
            <a:chExt cx="2233727" cy="2124225"/>
          </a:xfrm>
        </p:grpSpPr>
        <p:sp>
          <p:nvSpPr>
            <p:cNvPr id="29" name="Oval 28">
              <a:extLst>
                <a:ext uri="{FF2B5EF4-FFF2-40B4-BE49-F238E27FC236}">
                  <a16:creationId xmlns:a16="http://schemas.microsoft.com/office/drawing/2014/main" id="{3522F6FF-2FF4-4D93-BABA-1645E09A39E3}"/>
                </a:ext>
              </a:extLst>
            </p:cNvPr>
            <p:cNvSpPr/>
            <p:nvPr/>
          </p:nvSpPr>
          <p:spPr>
            <a:xfrm>
              <a:off x="6795973" y="2518543"/>
              <a:ext cx="2233727" cy="1781500"/>
            </a:xfrm>
            <a:prstGeom prst="ellipse">
              <a:avLst/>
            </a:prstGeom>
            <a:noFill/>
            <a:ln w="476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A557374F-0DAB-4CDF-8EA3-72A416A083A0}"/>
                </a:ext>
              </a:extLst>
            </p:cNvPr>
            <p:cNvSpPr txBox="1"/>
            <p:nvPr/>
          </p:nvSpPr>
          <p:spPr>
            <a:xfrm>
              <a:off x="7208780" y="4273436"/>
              <a:ext cx="1574470" cy="369332"/>
            </a:xfrm>
            <a:prstGeom prst="rect">
              <a:avLst/>
            </a:prstGeom>
            <a:noFill/>
          </p:spPr>
          <p:txBody>
            <a:bodyPr wrap="none" rtlCol="0">
              <a:spAutoFit/>
            </a:bodyPr>
            <a:lstStyle/>
            <a:p>
              <a:r>
                <a:rPr lang="en-US" b="1" dirty="0">
                  <a:solidFill>
                    <a:srgbClr val="7030A0"/>
                  </a:solidFill>
                  <a:latin typeface="Candara" panose="020E0502030303020204" pitchFamily="34" charset="0"/>
                </a:rPr>
                <a:t>PEPPI &amp; HCCQ</a:t>
              </a:r>
            </a:p>
          </p:txBody>
        </p:sp>
      </p:grpSp>
      <p:grpSp>
        <p:nvGrpSpPr>
          <p:cNvPr id="36" name="Group 35">
            <a:extLst>
              <a:ext uri="{FF2B5EF4-FFF2-40B4-BE49-F238E27FC236}">
                <a16:creationId xmlns:a16="http://schemas.microsoft.com/office/drawing/2014/main" id="{6D2C0D5E-AC38-4915-A758-4E8ACE83C9A6}"/>
              </a:ext>
            </a:extLst>
          </p:cNvPr>
          <p:cNvGrpSpPr/>
          <p:nvPr/>
        </p:nvGrpSpPr>
        <p:grpSpPr>
          <a:xfrm>
            <a:off x="9233621" y="2262380"/>
            <a:ext cx="1769680" cy="2011056"/>
            <a:chOff x="9233621" y="2262380"/>
            <a:chExt cx="1769680" cy="2011056"/>
          </a:xfrm>
        </p:grpSpPr>
        <p:sp>
          <p:nvSpPr>
            <p:cNvPr id="32" name="Oval 31">
              <a:extLst>
                <a:ext uri="{FF2B5EF4-FFF2-40B4-BE49-F238E27FC236}">
                  <a16:creationId xmlns:a16="http://schemas.microsoft.com/office/drawing/2014/main" id="{96129F02-DCDE-4C69-9E00-DBA3B7DB5DF8}"/>
                </a:ext>
              </a:extLst>
            </p:cNvPr>
            <p:cNvSpPr/>
            <p:nvPr/>
          </p:nvSpPr>
          <p:spPr>
            <a:xfrm>
              <a:off x="9233621" y="2262380"/>
              <a:ext cx="1769680" cy="1702169"/>
            </a:xfrm>
            <a:prstGeom prst="ellipse">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11E19EF-0802-4F63-B38A-5C7D3DEE1E4D}"/>
                </a:ext>
              </a:extLst>
            </p:cNvPr>
            <p:cNvSpPr txBox="1"/>
            <p:nvPr/>
          </p:nvSpPr>
          <p:spPr>
            <a:xfrm>
              <a:off x="9648497" y="3904104"/>
              <a:ext cx="1042850" cy="369332"/>
            </a:xfrm>
            <a:prstGeom prst="rect">
              <a:avLst/>
            </a:prstGeom>
            <a:noFill/>
          </p:spPr>
          <p:txBody>
            <a:bodyPr wrap="none" rtlCol="0">
              <a:spAutoFit/>
            </a:bodyPr>
            <a:lstStyle/>
            <a:p>
              <a:r>
                <a:rPr lang="en-US" b="1" dirty="0">
                  <a:solidFill>
                    <a:schemeClr val="accent1">
                      <a:lumMod val="50000"/>
                    </a:schemeClr>
                  </a:solidFill>
                  <a:latin typeface="Candara" panose="020E0502030303020204" pitchFamily="34" charset="0"/>
                </a:rPr>
                <a:t>OPTION</a:t>
              </a:r>
              <a:r>
                <a:rPr lang="en-US" b="1" baseline="30000" dirty="0">
                  <a:solidFill>
                    <a:schemeClr val="accent1">
                      <a:lumMod val="50000"/>
                    </a:schemeClr>
                  </a:solidFill>
                  <a:latin typeface="Candara" panose="020E0502030303020204" pitchFamily="34" charset="0"/>
                </a:rPr>
                <a:t>5</a:t>
              </a:r>
            </a:p>
          </p:txBody>
        </p:sp>
      </p:grpSp>
    </p:spTree>
    <p:extLst>
      <p:ext uri="{BB962C8B-B14F-4D97-AF65-F5344CB8AC3E}">
        <p14:creationId xmlns:p14="http://schemas.microsoft.com/office/powerpoint/2010/main" val="3485935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3201" y="2571498"/>
            <a:ext cx="6669087" cy="425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ctrTitle"/>
          </p:nvPr>
        </p:nvSpPr>
        <p:spPr>
          <a:xfrm>
            <a:off x="604253" y="3394052"/>
            <a:ext cx="10363200" cy="1470025"/>
          </a:xfrm>
        </p:spPr>
        <p:txBody>
          <a:bodyPr>
            <a:normAutofit fontScale="90000"/>
          </a:bodyPr>
          <a:lstStyle/>
          <a:p>
            <a:pPr algn="l"/>
            <a:r>
              <a:rPr lang="en-US" sz="4800" dirty="0">
                <a:latin typeface="High Tower Text" pitchFamily="18" charset="0"/>
              </a:rPr>
              <a:t>"The single biggest problem with communication is the illusion that it has taken place." </a:t>
            </a:r>
            <a:br>
              <a:rPr lang="en-US" dirty="0"/>
            </a:br>
            <a:br>
              <a:rPr lang="en-US" dirty="0"/>
            </a:br>
            <a:r>
              <a:rPr lang="en-US" dirty="0"/>
              <a:t>                                                                                                               </a:t>
            </a:r>
            <a:br>
              <a:rPr lang="en-US" dirty="0"/>
            </a:br>
            <a:endParaRPr lang="en-US" dirty="0"/>
          </a:p>
        </p:txBody>
      </p:sp>
      <p:sp>
        <p:nvSpPr>
          <p:cNvPr id="5" name="Subtitle 4"/>
          <p:cNvSpPr>
            <a:spLocks noGrp="1"/>
          </p:cNvSpPr>
          <p:nvPr>
            <p:ph type="subTitle" idx="1"/>
          </p:nvPr>
        </p:nvSpPr>
        <p:spPr>
          <a:xfrm>
            <a:off x="1422400" y="2288055"/>
            <a:ext cx="6400800" cy="1752600"/>
          </a:xfrm>
        </p:spPr>
        <p:txBody>
          <a:bodyPr/>
          <a:lstStyle/>
          <a:p>
            <a:pPr algn="r"/>
            <a:r>
              <a:rPr lang="en-US" dirty="0"/>
              <a:t>-</a:t>
            </a:r>
            <a:r>
              <a:rPr lang="en-US" sz="3200" dirty="0">
                <a:latin typeface="Candara" panose="020E0502030303020204" pitchFamily="34" charset="0"/>
              </a:rPr>
              <a:t>George Bernard Shaw</a:t>
            </a:r>
          </a:p>
        </p:txBody>
      </p:sp>
    </p:spTree>
    <p:extLst>
      <p:ext uri="{BB962C8B-B14F-4D97-AF65-F5344CB8AC3E}">
        <p14:creationId xmlns:p14="http://schemas.microsoft.com/office/powerpoint/2010/main" val="54123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733A1-1A81-1B7A-419E-7F63CBE11AC1}"/>
              </a:ext>
            </a:extLst>
          </p:cNvPr>
          <p:cNvPicPr>
            <a:picLocks noChangeAspect="1"/>
          </p:cNvPicPr>
          <p:nvPr/>
        </p:nvPicPr>
        <p:blipFill>
          <a:blip r:embed="rId2"/>
          <a:stretch>
            <a:fillRect/>
          </a:stretch>
        </p:blipFill>
        <p:spPr>
          <a:xfrm>
            <a:off x="133457" y="131977"/>
            <a:ext cx="9094032" cy="3984901"/>
          </a:xfrm>
          <a:prstGeom prst="rect">
            <a:avLst/>
          </a:prstGeom>
        </p:spPr>
      </p:pic>
      <p:pic>
        <p:nvPicPr>
          <p:cNvPr id="5" name="Picture 4">
            <a:extLst>
              <a:ext uri="{FF2B5EF4-FFF2-40B4-BE49-F238E27FC236}">
                <a16:creationId xmlns:a16="http://schemas.microsoft.com/office/drawing/2014/main" id="{1A891B8B-82F5-8421-38C2-D927259BD1BE}"/>
              </a:ext>
            </a:extLst>
          </p:cNvPr>
          <p:cNvPicPr>
            <a:picLocks noChangeAspect="1"/>
          </p:cNvPicPr>
          <p:nvPr/>
        </p:nvPicPr>
        <p:blipFill>
          <a:blip r:embed="rId3"/>
          <a:stretch>
            <a:fillRect/>
          </a:stretch>
        </p:blipFill>
        <p:spPr>
          <a:xfrm>
            <a:off x="6270253" y="3429000"/>
            <a:ext cx="5921747" cy="3174999"/>
          </a:xfrm>
          <a:prstGeom prst="rect">
            <a:avLst/>
          </a:prstGeom>
        </p:spPr>
      </p:pic>
    </p:spTree>
    <p:extLst>
      <p:ext uri="{BB962C8B-B14F-4D97-AF65-F5344CB8AC3E}">
        <p14:creationId xmlns:p14="http://schemas.microsoft.com/office/powerpoint/2010/main" val="4205043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45785" y="-167800"/>
            <a:ext cx="11187131" cy="6822015"/>
          </a:xfrm>
          <a:prstGeom prst="rect">
            <a:avLst/>
          </a:prstGeom>
        </p:spPr>
      </p:pic>
      <p:pic>
        <p:nvPicPr>
          <p:cNvPr id="2" name="Picture 1">
            <a:extLst>
              <a:ext uri="{FF2B5EF4-FFF2-40B4-BE49-F238E27FC236}">
                <a16:creationId xmlns:a16="http://schemas.microsoft.com/office/drawing/2014/main" id="{7E7F3485-AB36-434F-88A4-B6A7B35168AA}"/>
              </a:ext>
            </a:extLst>
          </p:cNvPr>
          <p:cNvPicPr>
            <a:picLocks noChangeAspect="1"/>
          </p:cNvPicPr>
          <p:nvPr/>
        </p:nvPicPr>
        <p:blipFill>
          <a:blip r:embed="rId4"/>
          <a:stretch>
            <a:fillRect/>
          </a:stretch>
        </p:blipFill>
        <p:spPr>
          <a:xfrm>
            <a:off x="845185" y="1517076"/>
            <a:ext cx="10637641" cy="3540963"/>
          </a:xfrm>
          <a:prstGeom prst="rect">
            <a:avLst/>
          </a:prstGeom>
        </p:spPr>
      </p:pic>
      <p:sp>
        <p:nvSpPr>
          <p:cNvPr id="6" name="Oval 5"/>
          <p:cNvSpPr/>
          <p:nvPr/>
        </p:nvSpPr>
        <p:spPr>
          <a:xfrm>
            <a:off x="1383541" y="443835"/>
            <a:ext cx="5674264" cy="529086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extBox 3"/>
          <p:cNvSpPr txBox="1"/>
          <p:nvPr/>
        </p:nvSpPr>
        <p:spPr>
          <a:xfrm>
            <a:off x="2441865" y="4163727"/>
            <a:ext cx="3958936" cy="646331"/>
          </a:xfrm>
          <a:prstGeom prst="rect">
            <a:avLst/>
          </a:prstGeom>
          <a:noFill/>
        </p:spPr>
        <p:txBody>
          <a:bodyPr wrap="square" rtlCol="0">
            <a:spAutoFit/>
          </a:bodyPr>
          <a:lstStyle/>
          <a:p>
            <a:r>
              <a:rPr lang="en-US" dirty="0">
                <a:solidFill>
                  <a:srgbClr val="FF0000"/>
                </a:solidFill>
                <a:latin typeface="Segoe Print" panose="02000600000000000000" pitchFamily="2" charset="0"/>
              </a:rPr>
              <a:t>“This is your problem and this is the operation I have to </a:t>
            </a:r>
            <a:r>
              <a:rPr lang="en-US" u="sng" dirty="0">
                <a:solidFill>
                  <a:srgbClr val="FF0000"/>
                </a:solidFill>
                <a:latin typeface="Segoe Print" panose="02000600000000000000" pitchFamily="2" charset="0"/>
              </a:rPr>
              <a:t>fix it</a:t>
            </a:r>
            <a:r>
              <a:rPr lang="en-US" dirty="0">
                <a:solidFill>
                  <a:srgbClr val="FF0000"/>
                </a:solidFill>
                <a:latin typeface="Segoe Print" panose="02000600000000000000" pitchFamily="2" charset="0"/>
              </a:rPr>
              <a:t>”</a:t>
            </a:r>
          </a:p>
        </p:txBody>
      </p:sp>
    </p:spTree>
    <p:extLst>
      <p:ext uri="{BB962C8B-B14F-4D97-AF65-F5344CB8AC3E}">
        <p14:creationId xmlns:p14="http://schemas.microsoft.com/office/powerpoint/2010/main" val="2913297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7BB391-F806-8451-FCEC-5A8840E2CFC2}"/>
              </a:ext>
            </a:extLst>
          </p:cNvPr>
          <p:cNvPicPr>
            <a:picLocks noChangeAspect="1"/>
          </p:cNvPicPr>
          <p:nvPr/>
        </p:nvPicPr>
        <p:blipFill>
          <a:blip r:embed="rId3"/>
          <a:stretch>
            <a:fillRect/>
          </a:stretch>
        </p:blipFill>
        <p:spPr>
          <a:xfrm>
            <a:off x="346973" y="782700"/>
            <a:ext cx="11498053" cy="5511262"/>
          </a:xfrm>
          <a:prstGeom prst="rect">
            <a:avLst/>
          </a:prstGeom>
        </p:spPr>
      </p:pic>
    </p:spTree>
    <p:extLst>
      <p:ext uri="{BB962C8B-B14F-4D97-AF65-F5344CB8AC3E}">
        <p14:creationId xmlns:p14="http://schemas.microsoft.com/office/powerpoint/2010/main" val="1794971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118" y="1471025"/>
            <a:ext cx="8909763" cy="4942133"/>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2964555" y="91075"/>
            <a:ext cx="5915451" cy="1200329"/>
          </a:xfrm>
          <a:prstGeom prst="rect">
            <a:avLst/>
          </a:prstGeom>
          <a:solidFill>
            <a:schemeClr val="bg1"/>
          </a:solidFill>
        </p:spPr>
        <p:txBody>
          <a:bodyPr wrap="square" rtlCol="0">
            <a:spAutoFit/>
          </a:bodyPr>
          <a:lstStyle/>
          <a:p>
            <a:pPr algn="ctr"/>
            <a:r>
              <a:rPr lang="en-US" sz="2400" b="1" dirty="0">
                <a:latin typeface="Segoe Print" panose="02000600000000000000" pitchFamily="2" charset="0"/>
              </a:rPr>
              <a:t>Explanation of Disease and Explanation of Treatment Consumes the Decision-Making Conversation</a:t>
            </a:r>
          </a:p>
        </p:txBody>
      </p:sp>
      <p:sp>
        <p:nvSpPr>
          <p:cNvPr id="4" name="TextBox 3">
            <a:extLst>
              <a:ext uri="{FF2B5EF4-FFF2-40B4-BE49-F238E27FC236}">
                <a16:creationId xmlns:a16="http://schemas.microsoft.com/office/drawing/2014/main" id="{48E07748-5EEF-A7ED-BE41-812215B8E24F}"/>
              </a:ext>
            </a:extLst>
          </p:cNvPr>
          <p:cNvSpPr txBox="1"/>
          <p:nvPr/>
        </p:nvSpPr>
        <p:spPr>
          <a:xfrm>
            <a:off x="8542565" y="6413158"/>
            <a:ext cx="2161169" cy="261610"/>
          </a:xfrm>
          <a:prstGeom prst="rect">
            <a:avLst/>
          </a:prstGeom>
          <a:noFill/>
        </p:spPr>
        <p:txBody>
          <a:bodyPr wrap="none" rtlCol="0">
            <a:spAutoFit/>
          </a:bodyPr>
          <a:lstStyle/>
          <a:p>
            <a:r>
              <a:rPr lang="en-US" sz="1100" dirty="0" err="1">
                <a:latin typeface="High Tower Text" panose="02040502050506030303" pitchFamily="18" charset="0"/>
              </a:rPr>
              <a:t>Stalter</a:t>
            </a:r>
            <a:r>
              <a:rPr lang="en-US" sz="1100" dirty="0">
                <a:latin typeface="High Tower Text" panose="02040502050506030303" pitchFamily="18" charset="0"/>
              </a:rPr>
              <a:t> L, et. al, MDM, April 2023</a:t>
            </a:r>
          </a:p>
        </p:txBody>
      </p:sp>
    </p:spTree>
    <p:extLst>
      <p:ext uri="{BB962C8B-B14F-4D97-AF65-F5344CB8AC3E}">
        <p14:creationId xmlns:p14="http://schemas.microsoft.com/office/powerpoint/2010/main" val="2317961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985</Words>
  <Application>Microsoft Office PowerPoint</Application>
  <PresentationFormat>Widescreen</PresentationFormat>
  <Paragraphs>144</Paragraphs>
  <Slides>19</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ADLaM Display</vt:lpstr>
      <vt:lpstr>Arial</vt:lpstr>
      <vt:lpstr>Calibri</vt:lpstr>
      <vt:lpstr>Calibri Light</vt:lpstr>
      <vt:lpstr>Candara</vt:lpstr>
      <vt:lpstr>Congenial</vt:lpstr>
      <vt:lpstr>High Tower Text</vt:lpstr>
      <vt:lpstr>Lucida Sans</vt:lpstr>
      <vt:lpstr>Quire Sans Light</vt:lpstr>
      <vt:lpstr>Segoe Print</vt:lpstr>
      <vt:lpstr>Wingdings</vt:lpstr>
      <vt:lpstr>Office Theme</vt:lpstr>
      <vt:lpstr>What we talk about when we talk about surgery</vt:lpstr>
      <vt:lpstr>PowerPoint Presentation</vt:lpstr>
      <vt:lpstr>PowerPoint Presentation</vt:lpstr>
      <vt:lpstr>Patients want to participate, they often don’t know how</vt:lpstr>
      <vt:lpstr>"The single biggest problem with communication is the illusion that it has taken place."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talk about when we talk about surgery</dc:title>
  <dc:creator>GRETCHEN SCHWARZE</dc:creator>
  <cp:lastModifiedBy>GRETCHEN SCHWARZE</cp:lastModifiedBy>
  <cp:revision>2</cp:revision>
  <dcterms:created xsi:type="dcterms:W3CDTF">2023-10-18T20:18:51Z</dcterms:created>
  <dcterms:modified xsi:type="dcterms:W3CDTF">2023-11-14T00:50:09Z</dcterms:modified>
</cp:coreProperties>
</file>